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p:sldMasterIdLst>
    <p:sldMasterId id="2147483648" r:id="rId1"/>
    <p:sldMasterId id="2147483661" r:id="rId2"/>
  </p:sldMasterIdLst>
  <p:notesMasterIdLst>
    <p:notesMasterId r:id="rId52"/>
  </p:notesMasterIdLst>
  <p:sldIdLst>
    <p:sldId id="369" r:id="rId3"/>
    <p:sldId id="352" r:id="rId4"/>
    <p:sldId id="370" r:id="rId5"/>
    <p:sldId id="286" r:id="rId6"/>
    <p:sldId id="427" r:id="rId7"/>
    <p:sldId id="377" r:id="rId8"/>
    <p:sldId id="428" r:id="rId9"/>
    <p:sldId id="305" r:id="rId10"/>
    <p:sldId id="307" r:id="rId11"/>
    <p:sldId id="430" r:id="rId12"/>
    <p:sldId id="379" r:id="rId13"/>
    <p:sldId id="381" r:id="rId14"/>
    <p:sldId id="459" r:id="rId15"/>
    <p:sldId id="371" r:id="rId16"/>
    <p:sldId id="354" r:id="rId17"/>
    <p:sldId id="431" r:id="rId18"/>
    <p:sldId id="385" r:id="rId19"/>
    <p:sldId id="432" r:id="rId20"/>
    <p:sldId id="434" r:id="rId21"/>
    <p:sldId id="435" r:id="rId22"/>
    <p:sldId id="436" r:id="rId23"/>
    <p:sldId id="437" r:id="rId24"/>
    <p:sldId id="438" r:id="rId25"/>
    <p:sldId id="439" r:id="rId26"/>
    <p:sldId id="440" r:id="rId27"/>
    <p:sldId id="441" r:id="rId28"/>
    <p:sldId id="433" r:id="rId29"/>
    <p:sldId id="442" r:id="rId30"/>
    <p:sldId id="443" r:id="rId31"/>
    <p:sldId id="444" r:id="rId32"/>
    <p:sldId id="445" r:id="rId33"/>
    <p:sldId id="446" r:id="rId34"/>
    <p:sldId id="447" r:id="rId35"/>
    <p:sldId id="448" r:id="rId36"/>
    <p:sldId id="449" r:id="rId37"/>
    <p:sldId id="450" r:id="rId38"/>
    <p:sldId id="451" r:id="rId39"/>
    <p:sldId id="452" r:id="rId40"/>
    <p:sldId id="373" r:id="rId41"/>
    <p:sldId id="339" r:id="rId42"/>
    <p:sldId id="340" r:id="rId43"/>
    <p:sldId id="453" r:id="rId44"/>
    <p:sldId id="460" r:id="rId45"/>
    <p:sldId id="456" r:id="rId46"/>
    <p:sldId id="461" r:id="rId47"/>
    <p:sldId id="457" r:id="rId48"/>
    <p:sldId id="458" r:id="rId49"/>
    <p:sldId id="345" r:id="rId50"/>
    <p:sldId id="336" r:id="rId51"/>
  </p:sldIdLst>
  <p:sldSz cx="12192000" cy="6858000"/>
  <p:notesSz cx="6858000" cy="9144000"/>
  <p:custDataLst>
    <p:tags r:id="rId5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3" d="100"/>
          <a:sy n="113" d="100"/>
        </p:scale>
        <p:origin x="45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gs" Target="tags/tag1.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7A54AE-E28B-4533-A456-B756823B96D8}" type="datetimeFigureOut">
              <a:rPr lang="zh-CN" altLang="en-US" smtClean="0"/>
              <a:t>2025/9/22</a:t>
            </a:fld>
            <a:endParaRPr lang="zh-CN" altLang="en-US"/>
          </a:p>
        </p:txBody>
      </p:sp>
      <p:sp>
        <p:nvSpPr>
          <p:cNvPr id="4" name="幻灯片图像占位符 3"/>
          <p:cNvSpPr>
            <a:spLocks noGrp="1" noRot="1" noChangeAspect="1"/>
          </p:cNvSpPr>
          <p:nvPr>
            <p:ph type="sldImg" idx="2"/>
          </p:nvPr>
        </p:nvSpPr>
        <p:spPr>
          <a:xfrm>
            <a:off x="685530" y="1143000"/>
            <a:ext cx="54869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1BB924-0F29-4611-A8B9-E5E73D232998}"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同质性与变异性  朝鲜</a:t>
            </a:r>
          </a:p>
        </p:txBody>
      </p:sp>
      <p:sp>
        <p:nvSpPr>
          <p:cNvPr id="4" name="灯片编号占位符 3"/>
          <p:cNvSpPr>
            <a:spLocks noGrp="1"/>
          </p:cNvSpPr>
          <p:nvPr>
            <p:ph type="sldNum" sz="quarter" idx="10"/>
          </p:nvPr>
        </p:nvSpPr>
        <p:spPr/>
        <p:txBody>
          <a:bodyPr/>
          <a:lstStyle/>
          <a:p>
            <a:fld id="{91B468E8-3E42-411D-B3A4-41141BE63FBA}" type="slidenum">
              <a:rPr lang="zh-CN" altLang="en-US" smtClean="0"/>
              <a:t>7</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同质性与变异性  朝鲜</a:t>
            </a:r>
          </a:p>
        </p:txBody>
      </p:sp>
      <p:sp>
        <p:nvSpPr>
          <p:cNvPr id="4" name="灯片编号占位符 3"/>
          <p:cNvSpPr>
            <a:spLocks noGrp="1"/>
          </p:cNvSpPr>
          <p:nvPr>
            <p:ph type="sldNum" sz="quarter" idx="10"/>
          </p:nvPr>
        </p:nvSpPr>
        <p:spPr/>
        <p:txBody>
          <a:bodyPr/>
          <a:lstStyle/>
          <a:p>
            <a:fld id="{91B468E8-3E42-411D-B3A4-41141BE63FBA}" type="slidenum">
              <a:rPr lang="zh-CN" altLang="en-US" smtClean="0"/>
              <a:t>10</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同质性与变异性  朝鲜</a:t>
            </a:r>
          </a:p>
        </p:txBody>
      </p:sp>
      <p:sp>
        <p:nvSpPr>
          <p:cNvPr id="4" name="灯片编号占位符 3"/>
          <p:cNvSpPr>
            <a:spLocks noGrp="1"/>
          </p:cNvSpPr>
          <p:nvPr>
            <p:ph type="sldNum" sz="quarter" idx="10"/>
          </p:nvPr>
        </p:nvSpPr>
        <p:spPr/>
        <p:txBody>
          <a:bodyPr/>
          <a:lstStyle/>
          <a:p>
            <a:fld id="{91B468E8-3E42-411D-B3A4-41141BE63FBA}" type="slidenum">
              <a:rPr lang="zh-CN" altLang="en-US" smtClean="0"/>
              <a:t>11</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1AFBA5-3187-7080-11C4-BCC2BE796B9D}"/>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71F43985-9028-CC10-9C85-43CB5510CBB0}"/>
              </a:ext>
            </a:extLst>
          </p:cNvPr>
          <p:cNvSpPr>
            <a:spLocks noGrp="1" noRot="1" noChangeAspect="1"/>
          </p:cNvSpPr>
          <p:nvPr>
            <p:ph type="sldImg"/>
          </p:nvPr>
        </p:nvSpPr>
        <p:spPr>
          <a:xfrm>
            <a:off x="685800" y="1143000"/>
            <a:ext cx="5486400" cy="3086100"/>
          </a:xfrm>
        </p:spPr>
      </p:sp>
      <p:sp>
        <p:nvSpPr>
          <p:cNvPr id="3" name="备注占位符 2">
            <a:extLst>
              <a:ext uri="{FF2B5EF4-FFF2-40B4-BE49-F238E27FC236}">
                <a16:creationId xmlns:a16="http://schemas.microsoft.com/office/drawing/2014/main" id="{C95005DC-9C71-B23F-3528-AB696876E75E}"/>
              </a:ext>
            </a:extLst>
          </p:cNvPr>
          <p:cNvSpPr>
            <a:spLocks noGrp="1"/>
          </p:cNvSpPr>
          <p:nvPr>
            <p:ph type="body" idx="1"/>
          </p:nvPr>
        </p:nvSpPr>
        <p:spPr/>
        <p:txBody>
          <a:bodyPr/>
          <a:lstStyle/>
          <a:p>
            <a:r>
              <a:rPr lang="zh-CN" altLang="en-US" dirty="0"/>
              <a:t>同质性与变异性  朝鲜</a:t>
            </a:r>
          </a:p>
        </p:txBody>
      </p:sp>
      <p:sp>
        <p:nvSpPr>
          <p:cNvPr id="4" name="灯片编号占位符 3">
            <a:extLst>
              <a:ext uri="{FF2B5EF4-FFF2-40B4-BE49-F238E27FC236}">
                <a16:creationId xmlns:a16="http://schemas.microsoft.com/office/drawing/2014/main" id="{4AD9511B-2FC5-C997-A9D2-8CEE7DFB4177}"/>
              </a:ext>
            </a:extLst>
          </p:cNvPr>
          <p:cNvSpPr>
            <a:spLocks noGrp="1"/>
          </p:cNvSpPr>
          <p:nvPr>
            <p:ph type="sldNum" sz="quarter" idx="10"/>
          </p:nvPr>
        </p:nvSpPr>
        <p:spPr/>
        <p:txBody>
          <a:bodyPr/>
          <a:lstStyle/>
          <a:p>
            <a:fld id="{91B468E8-3E42-411D-B3A4-41141BE63FBA}" type="slidenum">
              <a:rPr lang="zh-CN" altLang="en-US" smtClean="0"/>
              <a:t>12</a:t>
            </a:fld>
            <a:endParaRPr lang="zh-CN" altLang="en-US"/>
          </a:p>
        </p:txBody>
      </p:sp>
    </p:spTree>
    <p:extLst>
      <p:ext uri="{BB962C8B-B14F-4D97-AF65-F5344CB8AC3E}">
        <p14:creationId xmlns:p14="http://schemas.microsoft.com/office/powerpoint/2010/main" val="11866876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9272647" y="6312535"/>
            <a:ext cx="2743725" cy="365125"/>
          </a:xfrm>
        </p:spPr>
        <p:txBody>
          <a:bodyPr/>
          <a:lstStyle/>
          <a:p>
            <a:r>
              <a:rPr lang="en-US" altLang="zh-CN"/>
              <a:t>1·</a:t>
            </a:r>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63DB197-84B0-484E-9C0F-88358ECCB797}" type="datetimeFigureOut">
              <a:rPr lang="zh-CN" altLang="en-US" smtClean="0"/>
              <a:t>2025/9/22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t>‹#›</a:t>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r>
              <a:rPr lang="en-US" altLang="zh-CN"/>
              <a:t>·</a:t>
            </a:r>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10" name="矩形 9"/>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5" name="矩形 4"/>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63DB197-84B0-484E-9C0F-88358ECCB797}" type="datetimeFigureOut">
              <a:rPr lang="zh-CN" altLang="en-US" smtClean="0"/>
              <a:t>2025/9/22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t>‹#›</a:t>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t>‹#›</a:t>
            </a:fld>
            <a:endParaRPr lang="zh-CN" altLang="en-US"/>
          </a:p>
        </p:txBody>
      </p:sp>
      <p:pic>
        <p:nvPicPr>
          <p:cNvPr id="8" name="图片 7"/>
          <p:cNvPicPr>
            <a:picLocks noChangeAspect="1"/>
          </p:cNvPicPr>
          <p:nvPr userDrawn="1"/>
        </p:nvPicPr>
        <p:blipFill>
          <a:blip r:embed="rId14"/>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t>‹#›</a:t>
            </a:fld>
            <a:endParaRPr lang="zh-CN" altLang="en-US"/>
          </a:p>
        </p:txBody>
      </p:sp>
      <p:pic>
        <p:nvPicPr>
          <p:cNvPr id="8" name="图片 7"/>
          <p:cNvPicPr>
            <a:picLocks noChangeAspect="1"/>
          </p:cNvPicPr>
          <p:nvPr userDrawn="1"/>
        </p:nvPicPr>
        <p:blipFill>
          <a:blip r:embed="rId14"/>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微信图片_2025-08-21_134516_064"/>
          <p:cNvPicPr>
            <a:picLocks noChangeAspect="1"/>
          </p:cNvPicPr>
          <p:nvPr/>
        </p:nvPicPr>
        <p:blipFill>
          <a:blip r:embed="rId2"/>
          <a:stretch>
            <a:fillRect/>
          </a:stretch>
        </p:blipFill>
        <p:spPr>
          <a:xfrm>
            <a:off x="933061" y="-74646"/>
            <a:ext cx="11258939" cy="6690049"/>
          </a:xfrm>
          <a:prstGeom prst="rect">
            <a:avLst/>
          </a:prstGeom>
        </p:spPr>
      </p:pic>
      <p:sp>
        <p:nvSpPr>
          <p:cNvPr id="4" name="圆角矩形 3"/>
          <p:cNvSpPr/>
          <p:nvPr/>
        </p:nvSpPr>
        <p:spPr>
          <a:xfrm>
            <a:off x="2145561" y="1236980"/>
            <a:ext cx="8609330" cy="2882265"/>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圆角矩形 4"/>
          <p:cNvSpPr/>
          <p:nvPr/>
        </p:nvSpPr>
        <p:spPr>
          <a:xfrm>
            <a:off x="1115046" y="1236980"/>
            <a:ext cx="9809507" cy="3395345"/>
          </a:xfrm>
          <a:prstGeom prst="round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spcBef>
                <a:spcPts val="1200"/>
              </a:spcBef>
            </a:pPr>
            <a:r>
              <a:rPr lang="zh-CN" altLang="en-US"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第十七章</a:t>
            </a:r>
            <a:endParaRPr lang="en-US" altLang="zh-CN"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endParaRPr>
          </a:p>
          <a:p>
            <a:pPr algn="ctr">
              <a:spcBef>
                <a:spcPts val="1200"/>
              </a:spcBef>
            </a:pPr>
            <a:r>
              <a:rPr lang="zh-CN" altLang="en-US" sz="6600" dirty="0">
                <a:solidFill>
                  <a:srgbClr val="0070C0"/>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sym typeface="+mn-ea"/>
              </a:rPr>
              <a:t>统计报告写作方法</a:t>
            </a:r>
            <a:endParaRPr lang="zh-CN" altLang="en-US" sz="6600" dirty="0">
              <a:solidFill>
                <a:srgbClr val="0070C0"/>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BC5D0A-1404-DA88-4181-24ADBD4BCF10}"/>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C44537B0-3FD3-3FA1-F5AB-8582B13D73CA}"/>
              </a:ext>
            </a:extLst>
          </p:cNvPr>
          <p:cNvSpPr>
            <a:spLocks noGrp="1" noRot="1" noChangeArrowheads="1"/>
          </p:cNvSpPr>
          <p:nvPr>
            <p:ph idx="1"/>
          </p:nvPr>
        </p:nvSpPr>
        <p:spPr>
          <a:xfrm>
            <a:off x="685697" y="771525"/>
            <a:ext cx="11506303" cy="5842636"/>
          </a:xfrm>
        </p:spPr>
        <p:txBody>
          <a:bodyPr>
            <a:noAutofit/>
          </a:bodyPr>
          <a:lstStyle/>
          <a:p>
            <a:pPr marL="0" indent="457200" fontAlgn="auto">
              <a:lnSpc>
                <a:spcPct val="140000"/>
              </a:lnSpc>
              <a:spcBef>
                <a:spcPts val="0"/>
              </a:spcBef>
              <a:buFontTx/>
              <a:buNone/>
            </a:pPr>
            <a:r>
              <a:rPr kumimoji="0" lang="en-US" altLang="zh-CN" sz="2500" b="1" i="0" u="none" strike="noStrike" kern="1200" cap="none" spc="0" normalizeH="0" baseline="0" noProof="0" dirty="0">
                <a:ln>
                  <a:noFill/>
                </a:ln>
                <a:solidFill>
                  <a:srgbClr val="5B9BD5"/>
                </a:solidFill>
                <a:effectLst/>
                <a:uLnTx/>
                <a:uFillTx/>
                <a:latin typeface="Times New Roman" panose="02020603050405020304" pitchFamily="18" charset="0"/>
                <a:ea typeface="华文楷体" panose="02010600040101010101" charset="-122"/>
                <a:cs typeface="Times New Roman" panose="02020603050405020304" pitchFamily="18" charset="0"/>
              </a:rPr>
              <a:t>2.</a:t>
            </a:r>
            <a:r>
              <a:rPr kumimoji="0" lang="zh-CN" altLang="en-US" sz="2500" b="1" i="0" u="none" strike="noStrike" kern="1200" cap="none" spc="0" normalizeH="0" baseline="0" noProof="0" dirty="0">
                <a:ln>
                  <a:noFill/>
                </a:ln>
                <a:solidFill>
                  <a:srgbClr val="5B9BD5"/>
                </a:solidFill>
                <a:effectLst/>
                <a:uLnTx/>
                <a:uFillTx/>
                <a:latin typeface="Times New Roman" panose="02020603050405020304" pitchFamily="18" charset="0"/>
                <a:ea typeface="华文楷体" panose="02010600040101010101" charset="-122"/>
                <a:cs typeface="Times New Roman" panose="02020603050405020304" pitchFamily="18" charset="0"/>
              </a:rPr>
              <a:t>要求</a:t>
            </a:r>
            <a:endParaRPr lang="zh-CN" altLang="en-US" sz="25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457200" fontAlgn="auto">
              <a:lnSpc>
                <a:spcPct val="140000"/>
              </a:lnSpc>
              <a:spcBef>
                <a:spcPts val="0"/>
              </a:spcBef>
              <a:buFontTx/>
              <a:buNone/>
            </a:pPr>
            <a:r>
              <a:rPr lang="zh-CN" altLang="en-US" sz="2300" dirty="0">
                <a:latin typeface="华文楷体" panose="02010600040101010101" charset="-122"/>
                <a:ea typeface="华文楷体" panose="02010600040101010101" charset="-122"/>
                <a:cs typeface="华文楷体" panose="02010600040101010101" charset="-122"/>
              </a:rPr>
              <a:t>一是实事求是：坚持用事实说话，确保数据真实可靠，行文表述力求客观中立、清晰准确，研究结果杜绝弄虚作假。</a:t>
            </a:r>
            <a:endParaRPr lang="en-US" altLang="zh-CN" sz="2300" dirty="0">
              <a:latin typeface="华文楷体" panose="02010600040101010101" charset="-122"/>
              <a:ea typeface="华文楷体" panose="02010600040101010101" charset="-122"/>
              <a:cs typeface="华文楷体" panose="02010600040101010101" charset="-122"/>
            </a:endParaRPr>
          </a:p>
          <a:p>
            <a:pPr marL="0" indent="457200" fontAlgn="auto">
              <a:lnSpc>
                <a:spcPct val="140000"/>
              </a:lnSpc>
              <a:spcBef>
                <a:spcPts val="0"/>
              </a:spcBef>
              <a:buFontTx/>
              <a:buNone/>
            </a:pPr>
            <a:r>
              <a:rPr lang="zh-CN" altLang="en-US" sz="2300" dirty="0">
                <a:latin typeface="华文楷体" panose="02010600040101010101" charset="-122"/>
                <a:ea typeface="华文楷体" panose="02010600040101010101" charset="-122"/>
                <a:cs typeface="华文楷体" panose="02010600040101010101" charset="-122"/>
              </a:rPr>
              <a:t>二是目的明确：任何调查都要着眼于解决特定问题，应依据明确的逻辑主线递进展开，力求中心突出、条理清晰，切忌方法堆砌、结构松散。</a:t>
            </a:r>
            <a:endParaRPr lang="en-US" altLang="zh-CN" sz="2300" dirty="0">
              <a:latin typeface="华文楷体" panose="02010600040101010101" charset="-122"/>
              <a:ea typeface="华文楷体" panose="02010600040101010101" charset="-122"/>
              <a:cs typeface="华文楷体" panose="02010600040101010101" charset="-122"/>
            </a:endParaRPr>
          </a:p>
          <a:p>
            <a:pPr marL="0" indent="457200" fontAlgn="auto">
              <a:lnSpc>
                <a:spcPct val="140000"/>
              </a:lnSpc>
              <a:spcBef>
                <a:spcPts val="0"/>
              </a:spcBef>
              <a:buFontTx/>
              <a:buNone/>
            </a:pPr>
            <a:r>
              <a:rPr lang="zh-CN" altLang="en-US" sz="2300" dirty="0">
                <a:latin typeface="华文楷体" panose="02010600040101010101" charset="-122"/>
                <a:ea typeface="华文楷体" panose="02010600040101010101" charset="-122"/>
                <a:cs typeface="华文楷体" panose="02010600040101010101" charset="-122"/>
              </a:rPr>
              <a:t>三是观点与数据统一，应立足实际数据深入剖析与检验，据以揭示问题症结、成因以及机理，最终形成结论与判断，不能先入为主预设结论、拣选数据进行迎合。</a:t>
            </a:r>
            <a:endParaRPr lang="en-US" altLang="zh-CN" sz="2300" dirty="0">
              <a:latin typeface="华文楷体" panose="02010600040101010101" charset="-122"/>
              <a:ea typeface="华文楷体" panose="02010600040101010101" charset="-122"/>
              <a:cs typeface="华文楷体" panose="02010600040101010101" charset="-122"/>
            </a:endParaRPr>
          </a:p>
          <a:p>
            <a:pPr marL="0" indent="457200" fontAlgn="auto">
              <a:lnSpc>
                <a:spcPct val="140000"/>
              </a:lnSpc>
              <a:spcBef>
                <a:spcPts val="0"/>
              </a:spcBef>
              <a:buFontTx/>
              <a:buNone/>
            </a:pPr>
            <a:r>
              <a:rPr lang="zh-CN" altLang="en-US" sz="2300" dirty="0">
                <a:latin typeface="华文楷体" panose="02010600040101010101" charset="-122"/>
                <a:ea typeface="华文楷体" panose="02010600040101010101" charset="-122"/>
                <a:cs typeface="华文楷体" panose="02010600040101010101" charset="-122"/>
              </a:rPr>
              <a:t>四是简明易读，调查报告不同于学术论文，其目标受众通常为管理者，报告行文忌冗长枯燥，要确保结构清晰和重点突出，对专业术语和方法细节要取舍有度，注重提炼核心发现并以简洁易懂的方式呈现。</a:t>
            </a:r>
          </a:p>
        </p:txBody>
      </p:sp>
      <p:sp>
        <p:nvSpPr>
          <p:cNvPr id="6" name="灯片编号占位符 6">
            <a:extLst>
              <a:ext uri="{FF2B5EF4-FFF2-40B4-BE49-F238E27FC236}">
                <a16:creationId xmlns:a16="http://schemas.microsoft.com/office/drawing/2014/main" id="{E1755A3B-CA41-2BBC-BC60-E672B6E45110}"/>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9</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DD4E47BA-6FB8-DF21-8F16-67BBC33C11E2}"/>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二、调查报告</a:t>
            </a:r>
          </a:p>
        </p:txBody>
      </p:sp>
    </p:spTree>
    <p:extLst>
      <p:ext uri="{BB962C8B-B14F-4D97-AF65-F5344CB8AC3E}">
        <p14:creationId xmlns:p14="http://schemas.microsoft.com/office/powerpoint/2010/main" val="29199182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6">
            <a:hlinkClick r:id="" action="ppaction://noaction" highlightClick="1"/>
            <a:hlinkHover r:id="rId3" action="ppaction://hlinksldjump"/>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p:cNvSpPr>
            <a:spLocks noGrp="1" noRot="1" noChangeArrowheads="1"/>
          </p:cNvSpPr>
          <p:nvPr>
            <p:ph idx="1"/>
          </p:nvPr>
        </p:nvSpPr>
        <p:spPr>
          <a:xfrm>
            <a:off x="861591" y="888134"/>
            <a:ext cx="11070590" cy="5730875"/>
          </a:xfrm>
        </p:spPr>
        <p:txBody>
          <a:bodyPr>
            <a:noAutofit/>
          </a:bodyPr>
          <a:lstStyle/>
          <a:p>
            <a:pPr marL="0" indent="457200" fontAlgn="auto">
              <a:lnSpc>
                <a:spcPct val="140000"/>
              </a:lnSpc>
              <a:buFontTx/>
              <a:buNone/>
            </a:pPr>
            <a:r>
              <a:rPr lang="zh-CN" altLang="en-US" sz="2400" dirty="0">
                <a:latin typeface="华文楷体" panose="02010600040101010101" charset="-122"/>
                <a:ea typeface="华文楷体" panose="02010600040101010101" charset="-122"/>
                <a:cs typeface="华文楷体" panose="02010600040101010101" charset="-122"/>
              </a:rPr>
              <a:t>本科生和研究生在学习和研究过程中，还会接触到研究报告。</a:t>
            </a:r>
          </a:p>
          <a:p>
            <a:pPr marL="0" indent="457200" fontAlgn="auto">
              <a:lnSpc>
                <a:spcPct val="140000"/>
              </a:lnSpc>
              <a:buFontTx/>
              <a:buNone/>
            </a:pPr>
            <a:r>
              <a:rPr lang="zh-CN" altLang="en-US" sz="2400" dirty="0">
                <a:latin typeface="华文楷体" panose="02010600040101010101" charset="-122"/>
                <a:ea typeface="华文楷体" panose="02010600040101010101" charset="-122"/>
                <a:cs typeface="华文楷体" panose="02010600040101010101" charset="-122"/>
              </a:rPr>
              <a:t>研究报告与调查报告之间的界限有时并不清晰，很多人习惯上将二者等价使用。具体而言，大多数调查报告都包含研究分析，甚至将其作为调查报告的核心；而多数研究报告，也涉及对各类资料的统计调查与整理。</a:t>
            </a:r>
          </a:p>
          <a:p>
            <a:pPr marL="0" indent="457200" fontAlgn="auto">
              <a:lnSpc>
                <a:spcPct val="140000"/>
              </a:lnSpc>
              <a:buFontTx/>
              <a:buNone/>
            </a:pPr>
            <a:r>
              <a:rPr lang="zh-CN" altLang="en-US" sz="2400" dirty="0">
                <a:latin typeface="华文楷体" panose="02010600040101010101" charset="-122"/>
                <a:ea typeface="华文楷体" panose="02010600040101010101" charset="-122"/>
                <a:cs typeface="华文楷体" panose="02010600040101010101" charset="-122"/>
              </a:rPr>
              <a:t>本书对二者进行区分，主要基于如下考虑：调查报告以调查资料为分析基础，特别是亲自设计并收集的一手调查数据构成报告的关键；研究报告的资料来源无严格要求，往往并不开展正式调查，而是综合采用各类外部资料与二手数据，其核心工作是对已有资料和数据的整合分析，方法选择的重要性更为突出。调查报告与分析报告的根本分野，在于究竟是立足一手数据还是二手数据，而非其是否基于数据开展分析研究及其分析深度。</a:t>
            </a: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10</a:t>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三、研究报告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6">
            <a:hlinkClick r:id="" action="ppaction://noaction" highlightClick="1"/>
            <a:hlinkHover r:id="rId3" action="ppaction://hlinksldjump"/>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11</a:t>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四、关系辨析</a:t>
            </a:r>
          </a:p>
        </p:txBody>
      </p:sp>
      <p:pic>
        <p:nvPicPr>
          <p:cNvPr id="8194" name="Picture 2">
            <a:extLst>
              <a:ext uri="{FF2B5EF4-FFF2-40B4-BE49-F238E27FC236}">
                <a16:creationId xmlns:a16="http://schemas.microsoft.com/office/drawing/2014/main" id="{1E3AD6FB-0C32-F0C7-AEEB-2E9817E41F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228" y="990600"/>
            <a:ext cx="5478505" cy="4953000"/>
          </a:xfrm>
          <a:prstGeom prst="rect">
            <a:avLst/>
          </a:prstGeom>
          <a:noFill/>
          <a:extLst>
            <a:ext uri="{909E8E84-426E-40DD-AFC4-6F175D3DCCD1}">
              <a14:hiddenFill xmlns:a14="http://schemas.microsoft.com/office/drawing/2010/main">
                <a:solidFill>
                  <a:srgbClr val="FFFFFF"/>
                </a:solidFill>
              </a14:hiddenFill>
            </a:ext>
          </a:extLst>
        </p:spPr>
      </p:pic>
      <p:sp>
        <p:nvSpPr>
          <p:cNvPr id="8" name="文本框 7">
            <a:extLst>
              <a:ext uri="{FF2B5EF4-FFF2-40B4-BE49-F238E27FC236}">
                <a16:creationId xmlns:a16="http://schemas.microsoft.com/office/drawing/2014/main" id="{6EE7C492-4030-6FE5-D4C6-72B57ED3422B}"/>
              </a:ext>
            </a:extLst>
          </p:cNvPr>
          <p:cNvSpPr txBox="1"/>
          <p:nvPr/>
        </p:nvSpPr>
        <p:spPr>
          <a:xfrm>
            <a:off x="1972733" y="2423066"/>
            <a:ext cx="423334" cy="461665"/>
          </a:xfrm>
          <a:prstGeom prst="rect">
            <a:avLst/>
          </a:prstGeom>
          <a:noFill/>
        </p:spPr>
        <p:txBody>
          <a:bodyPr wrap="square" rtlCol="0">
            <a:spAutoFit/>
          </a:bodyPr>
          <a:lstStyle/>
          <a:p>
            <a:r>
              <a:rPr lang="en-US" altLang="zh-CN" sz="2400" dirty="0"/>
              <a:t>A</a:t>
            </a:r>
            <a:endParaRPr lang="zh-CN" altLang="en-US" sz="2400" dirty="0"/>
          </a:p>
        </p:txBody>
      </p:sp>
      <p:sp>
        <p:nvSpPr>
          <p:cNvPr id="9" name="文本框 8">
            <a:extLst>
              <a:ext uri="{FF2B5EF4-FFF2-40B4-BE49-F238E27FC236}">
                <a16:creationId xmlns:a16="http://schemas.microsoft.com/office/drawing/2014/main" id="{156F2835-FF4A-0237-4283-2517B51F1CB6}"/>
              </a:ext>
            </a:extLst>
          </p:cNvPr>
          <p:cNvSpPr txBox="1"/>
          <p:nvPr/>
        </p:nvSpPr>
        <p:spPr>
          <a:xfrm>
            <a:off x="5528733" y="2423067"/>
            <a:ext cx="423334" cy="461665"/>
          </a:xfrm>
          <a:prstGeom prst="rect">
            <a:avLst/>
          </a:prstGeom>
          <a:noFill/>
        </p:spPr>
        <p:txBody>
          <a:bodyPr wrap="square" rtlCol="0">
            <a:spAutoFit/>
          </a:bodyPr>
          <a:lstStyle/>
          <a:p>
            <a:r>
              <a:rPr lang="en-US" altLang="zh-CN" sz="2400" dirty="0"/>
              <a:t>B</a:t>
            </a:r>
            <a:endParaRPr lang="zh-CN" altLang="en-US" sz="2400" dirty="0"/>
          </a:p>
        </p:txBody>
      </p:sp>
      <p:sp>
        <p:nvSpPr>
          <p:cNvPr id="10" name="文本框 7">
            <a:extLst>
              <a:ext uri="{FF2B5EF4-FFF2-40B4-BE49-F238E27FC236}">
                <a16:creationId xmlns:a16="http://schemas.microsoft.com/office/drawing/2014/main" id="{6EE7C492-4030-6FE5-D4C6-72B57ED3422B}"/>
              </a:ext>
            </a:extLst>
          </p:cNvPr>
          <p:cNvSpPr txBox="1"/>
          <p:nvPr/>
        </p:nvSpPr>
        <p:spPr>
          <a:xfrm>
            <a:off x="3593813" y="4649800"/>
            <a:ext cx="42333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dirty="0"/>
              <a:t>C</a:t>
            </a:r>
            <a:endParaRPr lang="zh-CN" altLang="en-US" sz="2400" dirty="0"/>
          </a:p>
        </p:txBody>
      </p:sp>
      <p:sp>
        <p:nvSpPr>
          <p:cNvPr id="12" name="文本框 11">
            <a:extLst>
              <a:ext uri="{FF2B5EF4-FFF2-40B4-BE49-F238E27FC236}">
                <a16:creationId xmlns:a16="http://schemas.microsoft.com/office/drawing/2014/main" id="{EAC54ACF-F8CF-E5AA-883B-76960215E0EF}"/>
              </a:ext>
            </a:extLst>
          </p:cNvPr>
          <p:cNvSpPr txBox="1"/>
          <p:nvPr/>
        </p:nvSpPr>
        <p:spPr>
          <a:xfrm>
            <a:off x="507713" y="5891397"/>
            <a:ext cx="6172200" cy="468270"/>
          </a:xfrm>
          <a:prstGeom prst="rect">
            <a:avLst/>
          </a:prstGeom>
          <a:noFill/>
        </p:spPr>
        <p:txBody>
          <a:bodyPr wrap="square">
            <a:spAutoFit/>
          </a:bodyPr>
          <a:lstStyle/>
          <a:p>
            <a:pPr marL="0" marR="0" algn="ctr">
              <a:lnSpc>
                <a:spcPct val="150000"/>
              </a:lnSpc>
              <a:spcAft>
                <a:spcPts val="600"/>
              </a:spcAft>
              <a:buNone/>
            </a:pPr>
            <a:r>
              <a:rPr lang="zh-CN" altLang="en-US" dirty="0">
                <a:latin typeface="华文楷体" panose="02010600040101010101" charset="-122"/>
                <a:ea typeface="华文楷体" panose="02010600040101010101" charset="-122"/>
              </a:rPr>
              <a:t>图</a:t>
            </a:r>
            <a:r>
              <a:rPr lang="en-US" altLang="zh-CN" dirty="0">
                <a:latin typeface="华文楷体" panose="02010600040101010101" charset="-122"/>
                <a:ea typeface="华文楷体" panose="02010600040101010101" charset="-122"/>
              </a:rPr>
              <a:t>17-1</a:t>
            </a:r>
            <a:r>
              <a:rPr lang="zh-CN" altLang="en-US" dirty="0">
                <a:latin typeface="华文楷体" panose="02010600040101010101" charset="-122"/>
                <a:ea typeface="华文楷体" panose="02010600040101010101" charset="-122"/>
              </a:rPr>
              <a:t>  两类报告与统计方法的关系及类型细分</a:t>
            </a:r>
          </a:p>
        </p:txBody>
      </p:sp>
      <p:sp>
        <p:nvSpPr>
          <p:cNvPr id="14" name="文本框 13">
            <a:extLst>
              <a:ext uri="{FF2B5EF4-FFF2-40B4-BE49-F238E27FC236}">
                <a16:creationId xmlns:a16="http://schemas.microsoft.com/office/drawing/2014/main" id="{BD40389F-E086-FA3A-0EAC-55C91B57A93D}"/>
              </a:ext>
            </a:extLst>
          </p:cNvPr>
          <p:cNvSpPr txBox="1"/>
          <p:nvPr/>
        </p:nvSpPr>
        <p:spPr>
          <a:xfrm>
            <a:off x="6544732" y="990600"/>
            <a:ext cx="5478504" cy="5038752"/>
          </a:xfrm>
          <a:prstGeom prst="rect">
            <a:avLst/>
          </a:prstGeom>
          <a:noFill/>
        </p:spPr>
        <p:txBody>
          <a:bodyPr wrap="square">
            <a:spAutoFit/>
          </a:bodyPr>
          <a:lstStyle/>
          <a:p>
            <a:pPr marL="0" marR="0" indent="304800" algn="just">
              <a:lnSpc>
                <a:spcPct val="150000"/>
              </a:lnSpc>
              <a:buNone/>
            </a:pPr>
            <a:r>
              <a:rPr lang="zh-CN" altLang="en-US" dirty="0">
                <a:latin typeface="华文楷体" panose="02010600040101010101" charset="-122"/>
                <a:ea typeface="华文楷体" panose="02010600040101010101" charset="-122"/>
              </a:rPr>
              <a:t>三个圆分别代表调查报告（</a:t>
            </a:r>
            <a:r>
              <a:rPr lang="en-US" altLang="zh-CN" dirty="0">
                <a:latin typeface="华文楷体" panose="02010600040101010101" charset="-122"/>
                <a:ea typeface="华文楷体" panose="02010600040101010101" charset="-122"/>
              </a:rPr>
              <a:t>A</a:t>
            </a:r>
            <a:r>
              <a:rPr lang="zh-CN" altLang="en-US" dirty="0">
                <a:latin typeface="华文楷体" panose="02010600040101010101" charset="-122"/>
                <a:ea typeface="华文楷体" panose="02010600040101010101" charset="-122"/>
              </a:rPr>
              <a:t>）、研究报告（</a:t>
            </a:r>
            <a:r>
              <a:rPr lang="en-US" altLang="zh-CN" dirty="0">
                <a:latin typeface="华文楷体" panose="02010600040101010101" charset="-122"/>
                <a:ea typeface="华文楷体" panose="02010600040101010101" charset="-122"/>
              </a:rPr>
              <a:t>B</a:t>
            </a:r>
            <a:r>
              <a:rPr lang="zh-CN" altLang="en-US" dirty="0">
                <a:latin typeface="华文楷体" panose="02010600040101010101" charset="-122"/>
                <a:ea typeface="华文楷体" panose="02010600040101010101" charset="-122"/>
              </a:rPr>
              <a:t>）、统计方法（</a:t>
            </a:r>
            <a:r>
              <a:rPr lang="en-US" altLang="zh-CN" dirty="0">
                <a:latin typeface="华文楷体" panose="02010600040101010101" charset="-122"/>
                <a:ea typeface="华文楷体" panose="02010600040101010101" charset="-122"/>
              </a:rPr>
              <a:t>C</a:t>
            </a:r>
            <a:r>
              <a:rPr lang="zh-CN" altLang="en-US" dirty="0">
                <a:latin typeface="华文楷体" panose="02010600040101010101" charset="-122"/>
                <a:ea typeface="华文楷体" panose="02010600040101010101" charset="-122"/>
              </a:rPr>
              <a:t>）。</a:t>
            </a:r>
            <a:endParaRPr lang="en-US" altLang="zh-CN" dirty="0">
              <a:latin typeface="华文楷体" panose="02010600040101010101" charset="-122"/>
              <a:ea typeface="华文楷体" panose="02010600040101010101" charset="-122"/>
            </a:endParaRPr>
          </a:p>
          <a:p>
            <a:pPr marL="0" marR="0" indent="304800" algn="just">
              <a:lnSpc>
                <a:spcPct val="150000"/>
              </a:lnSpc>
              <a:buNone/>
            </a:pPr>
            <a:r>
              <a:rPr lang="zh-CN" altLang="en-US" dirty="0">
                <a:latin typeface="华文楷体" panose="02010600040101010101" charset="-122"/>
                <a:ea typeface="华文楷体" panose="02010600040101010101" charset="-122"/>
              </a:rPr>
              <a:t>调查报告与统计方法的交集（</a:t>
            </a:r>
            <a:r>
              <a:rPr lang="en-US" altLang="zh-CN" dirty="0">
                <a:latin typeface="华文楷体" panose="02010600040101010101" charset="-122"/>
                <a:ea typeface="华文楷体" panose="02010600040101010101" charset="-122"/>
              </a:rPr>
              <a:t>A</a:t>
            </a:r>
            <a:r>
              <a:rPr lang="zh-CN" altLang="en-US" dirty="0">
                <a:latin typeface="华文楷体" panose="02010600040101010101" charset="-122"/>
                <a:ea typeface="华文楷体" panose="02010600040101010101" charset="-122"/>
              </a:rPr>
              <a:t>∩</a:t>
            </a:r>
            <a:r>
              <a:rPr lang="en-US" altLang="zh-CN" dirty="0">
                <a:latin typeface="华文楷体" panose="02010600040101010101" charset="-122"/>
                <a:ea typeface="华文楷体" panose="02010600040101010101" charset="-122"/>
              </a:rPr>
              <a:t>C</a:t>
            </a:r>
            <a:r>
              <a:rPr lang="zh-CN" altLang="en-US" dirty="0">
                <a:latin typeface="华文楷体" panose="02010600040101010101" charset="-122"/>
                <a:ea typeface="华文楷体" panose="02010600040101010101" charset="-122"/>
              </a:rPr>
              <a:t>）为统计调查报告；此外，还有不使用统计调查与分析方法的访谈类定性调查报告（</a:t>
            </a:r>
            <a:r>
              <a:rPr lang="en-US" altLang="zh-CN" dirty="0">
                <a:latin typeface="华文楷体" panose="02010600040101010101" charset="-122"/>
                <a:ea typeface="华文楷体" panose="02010600040101010101" charset="-122"/>
              </a:rPr>
              <a:t>A-C</a:t>
            </a:r>
            <a:r>
              <a:rPr lang="zh-CN" altLang="en-US" dirty="0">
                <a:latin typeface="华文楷体" panose="02010600040101010101" charset="-122"/>
                <a:ea typeface="华文楷体" panose="02010600040101010101" charset="-122"/>
              </a:rPr>
              <a:t>）。</a:t>
            </a:r>
            <a:endParaRPr lang="en-US" altLang="zh-CN" dirty="0">
              <a:latin typeface="华文楷体" panose="02010600040101010101" charset="-122"/>
              <a:ea typeface="华文楷体" panose="02010600040101010101" charset="-122"/>
            </a:endParaRPr>
          </a:p>
          <a:p>
            <a:pPr marL="0" marR="0" indent="304800" algn="just">
              <a:lnSpc>
                <a:spcPct val="150000"/>
              </a:lnSpc>
              <a:buNone/>
            </a:pPr>
            <a:r>
              <a:rPr lang="zh-CN" altLang="en-US" dirty="0">
                <a:latin typeface="华文楷体" panose="02010600040101010101" charset="-122"/>
                <a:ea typeface="华文楷体" panose="02010600040101010101" charset="-122"/>
              </a:rPr>
              <a:t>研究报告与统计方法的交集（</a:t>
            </a:r>
            <a:r>
              <a:rPr lang="en-US" altLang="zh-CN" dirty="0">
                <a:latin typeface="华文楷体" panose="02010600040101010101" charset="-122"/>
                <a:ea typeface="华文楷体" panose="02010600040101010101" charset="-122"/>
              </a:rPr>
              <a:t>B</a:t>
            </a:r>
            <a:r>
              <a:rPr lang="zh-CN" altLang="en-US" dirty="0">
                <a:latin typeface="华文楷体" panose="02010600040101010101" charset="-122"/>
                <a:ea typeface="华文楷体" panose="02010600040101010101" charset="-122"/>
              </a:rPr>
              <a:t>∩</a:t>
            </a:r>
            <a:r>
              <a:rPr lang="en-US" altLang="zh-CN" dirty="0">
                <a:latin typeface="华文楷体" panose="02010600040101010101" charset="-122"/>
                <a:ea typeface="华文楷体" panose="02010600040101010101" charset="-122"/>
              </a:rPr>
              <a:t>C</a:t>
            </a:r>
            <a:r>
              <a:rPr lang="zh-CN" altLang="en-US" dirty="0">
                <a:latin typeface="华文楷体" panose="02010600040101010101" charset="-122"/>
                <a:ea typeface="华文楷体" panose="02010600040101010101" charset="-122"/>
              </a:rPr>
              <a:t>）；此外，也有不使用统计分析方法的研究报告（</a:t>
            </a:r>
            <a:r>
              <a:rPr lang="en-US" altLang="zh-CN" dirty="0">
                <a:latin typeface="华文楷体" panose="02010600040101010101" charset="-122"/>
                <a:ea typeface="华文楷体" panose="02010600040101010101" charset="-122"/>
              </a:rPr>
              <a:t>B-C</a:t>
            </a:r>
            <a:r>
              <a:rPr lang="zh-CN" altLang="en-US" dirty="0">
                <a:latin typeface="华文楷体" panose="02010600040101010101" charset="-122"/>
                <a:ea typeface="华文楷体" panose="02010600040101010101" charset="-122"/>
              </a:rPr>
              <a:t>）。</a:t>
            </a:r>
            <a:endParaRPr lang="en-US" altLang="zh-CN" dirty="0">
              <a:latin typeface="华文楷体" panose="02010600040101010101" charset="-122"/>
              <a:ea typeface="华文楷体" panose="02010600040101010101" charset="-122"/>
            </a:endParaRPr>
          </a:p>
          <a:p>
            <a:pPr marL="0" marR="0" indent="304800" algn="just">
              <a:lnSpc>
                <a:spcPct val="150000"/>
              </a:lnSpc>
              <a:buNone/>
            </a:pPr>
            <a:r>
              <a:rPr lang="zh-CN" altLang="en-US" dirty="0">
                <a:latin typeface="华文楷体" panose="02010600040101010101" charset="-122"/>
                <a:ea typeface="华文楷体" panose="02010600040101010101" charset="-122"/>
              </a:rPr>
              <a:t>调查报告与研究报告的交集（</a:t>
            </a:r>
            <a:r>
              <a:rPr lang="en-US" altLang="zh-CN" dirty="0">
                <a:latin typeface="华文楷体" panose="02010600040101010101" charset="-122"/>
                <a:ea typeface="华文楷体" panose="02010600040101010101" charset="-122"/>
              </a:rPr>
              <a:t>A</a:t>
            </a:r>
            <a:r>
              <a:rPr lang="zh-CN" altLang="en-US" dirty="0">
                <a:latin typeface="华文楷体" panose="02010600040101010101" charset="-122"/>
                <a:ea typeface="华文楷体" panose="02010600040101010101" charset="-122"/>
              </a:rPr>
              <a:t>∩</a:t>
            </a:r>
            <a:r>
              <a:rPr lang="en-US" altLang="zh-CN" dirty="0">
                <a:latin typeface="华文楷体" panose="02010600040101010101" charset="-122"/>
                <a:ea typeface="华文楷体" panose="02010600040101010101" charset="-122"/>
              </a:rPr>
              <a:t>B</a:t>
            </a:r>
            <a:r>
              <a:rPr lang="zh-CN" altLang="en-US" dirty="0">
                <a:latin typeface="华文楷体" panose="02010600040101010101" charset="-122"/>
                <a:ea typeface="华文楷体" panose="02010600040101010101" charset="-122"/>
              </a:rPr>
              <a:t>），表明其所用信息兼顾外部二手资料与一手调查资料。</a:t>
            </a:r>
            <a:endParaRPr lang="en-US" altLang="zh-CN" dirty="0">
              <a:latin typeface="华文楷体" panose="02010600040101010101" charset="-122"/>
              <a:ea typeface="华文楷体" panose="02010600040101010101" charset="-122"/>
            </a:endParaRPr>
          </a:p>
          <a:p>
            <a:pPr marL="0" marR="0" indent="304800" algn="just">
              <a:lnSpc>
                <a:spcPct val="150000"/>
              </a:lnSpc>
              <a:buNone/>
            </a:pPr>
            <a:r>
              <a:rPr lang="zh-CN" altLang="en-US" dirty="0">
                <a:latin typeface="华文楷体" panose="02010600040101010101" charset="-122"/>
                <a:ea typeface="华文楷体" panose="02010600040101010101" charset="-122"/>
              </a:rPr>
              <a:t>三个圆的交集（</a:t>
            </a:r>
            <a:r>
              <a:rPr lang="en-US" altLang="zh-CN" dirty="0">
                <a:latin typeface="华文楷体" panose="02010600040101010101" charset="-122"/>
                <a:ea typeface="华文楷体" panose="02010600040101010101" charset="-122"/>
              </a:rPr>
              <a:t>A</a:t>
            </a:r>
            <a:r>
              <a:rPr lang="zh-CN" altLang="en-US" dirty="0">
                <a:latin typeface="华文楷体" panose="02010600040101010101" charset="-122"/>
                <a:ea typeface="华文楷体" panose="02010600040101010101" charset="-122"/>
              </a:rPr>
              <a:t>∩</a:t>
            </a:r>
            <a:r>
              <a:rPr lang="en-US" altLang="zh-CN" dirty="0">
                <a:latin typeface="华文楷体" panose="02010600040101010101" charset="-122"/>
                <a:ea typeface="华文楷体" panose="02010600040101010101" charset="-122"/>
              </a:rPr>
              <a:t>B</a:t>
            </a:r>
            <a:r>
              <a:rPr lang="zh-CN" altLang="en-US" dirty="0">
                <a:latin typeface="华文楷体" panose="02010600040101010101" charset="-122"/>
                <a:ea typeface="华文楷体" panose="02010600040101010101" charset="-122"/>
              </a:rPr>
              <a:t>∩</a:t>
            </a:r>
            <a:r>
              <a:rPr lang="en-US" altLang="zh-CN" dirty="0">
                <a:latin typeface="华文楷体" panose="02010600040101010101" charset="-122"/>
                <a:ea typeface="华文楷体" panose="02010600040101010101" charset="-122"/>
              </a:rPr>
              <a:t>C</a:t>
            </a:r>
            <a:r>
              <a:rPr lang="zh-CN" altLang="en-US" dirty="0">
                <a:latin typeface="华文楷体" panose="02010600040101010101" charset="-122"/>
                <a:ea typeface="华文楷体" panose="02010600040101010101" charset="-122"/>
              </a:rPr>
              <a:t>）为统计调查研究报告，其所用数据兼顾外部二手资料与一手调查数据，且注重对统计调查方法与统计分析方法的综合运用。</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94F575-5AC0-A673-0247-EC1FC5619AED}"/>
            </a:ext>
          </a:extLst>
        </p:cNvPr>
        <p:cNvGrpSpPr/>
        <p:nvPr/>
      </p:nvGrpSpPr>
      <p:grpSpPr>
        <a:xfrm>
          <a:off x="0" y="0"/>
          <a:ext cx="0" cy="0"/>
          <a:chOff x="0" y="0"/>
          <a:chExt cx="0" cy="0"/>
        </a:xfrm>
      </p:grpSpPr>
      <p:sp>
        <p:nvSpPr>
          <p:cNvPr id="11268" name="AutoShape 6">
            <a:hlinkClick r:id="" action="ppaction://noaction" highlightClick="1"/>
            <a:hlinkHover r:id="rId3" action="ppaction://hlinksldjump"/>
            <a:extLst>
              <a:ext uri="{FF2B5EF4-FFF2-40B4-BE49-F238E27FC236}">
                <a16:creationId xmlns:a16="http://schemas.microsoft.com/office/drawing/2014/main" id="{BF0B0215-BBD0-CC03-AA52-16569F9E6617}"/>
              </a:ext>
            </a:extLst>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5" name="灯片编号占位符 6">
            <a:extLst>
              <a:ext uri="{FF2B5EF4-FFF2-40B4-BE49-F238E27FC236}">
                <a16:creationId xmlns:a16="http://schemas.microsoft.com/office/drawing/2014/main" id="{26E4E237-75A6-F223-DB69-FBBA912FE5B4}"/>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12</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7B1D9933-8A05-8107-4462-6F79FDFCFAD7}"/>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四、关系辨析</a:t>
            </a:r>
          </a:p>
        </p:txBody>
      </p:sp>
      <p:sp>
        <p:nvSpPr>
          <p:cNvPr id="3" name="文本框 2">
            <a:extLst>
              <a:ext uri="{FF2B5EF4-FFF2-40B4-BE49-F238E27FC236}">
                <a16:creationId xmlns:a16="http://schemas.microsoft.com/office/drawing/2014/main" id="{A55F6B66-DD5D-A6BB-6868-8D62C89A4CFD}"/>
              </a:ext>
            </a:extLst>
          </p:cNvPr>
          <p:cNvSpPr txBox="1"/>
          <p:nvPr/>
        </p:nvSpPr>
        <p:spPr>
          <a:xfrm>
            <a:off x="721784" y="1193227"/>
            <a:ext cx="11190816" cy="4471545"/>
          </a:xfrm>
          <a:prstGeom prst="rect">
            <a:avLst/>
          </a:prstGeom>
          <a:noFill/>
        </p:spPr>
        <p:txBody>
          <a:bodyPr wrap="square">
            <a:spAutoFit/>
          </a:bodyPr>
          <a:lstStyle/>
          <a:p>
            <a:pPr marL="0" marR="0" indent="457200" algn="just">
              <a:lnSpc>
                <a:spcPct val="150000"/>
              </a:lnSpc>
              <a:buNone/>
            </a:pPr>
            <a:r>
              <a:rPr lang="zh-CN" altLang="en-US" sz="2400" dirty="0">
                <a:latin typeface="华文楷体" panose="02010600040101010101" charset="-122"/>
                <a:ea typeface="华文楷体" panose="02010600040101010101" charset="-122"/>
              </a:rPr>
              <a:t>总之，统计公报是官方发布的报道性公文，旨在向公众说明相关问题的状态与趋势，其注重快速传递信息（权威性一手数据），仅在统计图表基础上直接阐释而不做分析挖掘。</a:t>
            </a:r>
            <a:endParaRPr lang="en-US" altLang="zh-CN" sz="2400" dirty="0">
              <a:latin typeface="华文楷体" panose="02010600040101010101" charset="-122"/>
              <a:ea typeface="华文楷体" panose="02010600040101010101" charset="-122"/>
            </a:endParaRPr>
          </a:p>
          <a:p>
            <a:pPr marL="0" marR="0" indent="457200" algn="just">
              <a:lnSpc>
                <a:spcPct val="150000"/>
              </a:lnSpc>
              <a:buNone/>
            </a:pPr>
            <a:r>
              <a:rPr lang="zh-CN" altLang="en-US" sz="2400" dirty="0">
                <a:latin typeface="华文楷体" panose="02010600040101010101" charset="-122"/>
                <a:ea typeface="华文楷体" panose="02010600040101010101" charset="-122"/>
              </a:rPr>
              <a:t>研究报告则多出自各类研究机构，其综合利用二手数据开展专题研究，侧重给出成因剖析和解决思路，具有服务政策参考的明确价值指向。</a:t>
            </a:r>
            <a:endParaRPr lang="en-US" altLang="zh-CN" sz="2400" dirty="0">
              <a:latin typeface="华文楷体" panose="02010600040101010101" charset="-122"/>
              <a:ea typeface="华文楷体" panose="02010600040101010101" charset="-122"/>
            </a:endParaRPr>
          </a:p>
          <a:p>
            <a:pPr marL="0" marR="0" indent="457200" algn="just">
              <a:lnSpc>
                <a:spcPct val="150000"/>
              </a:lnSpc>
              <a:buNone/>
            </a:pPr>
            <a:r>
              <a:rPr lang="zh-CN" altLang="en-US" sz="2400" dirty="0">
                <a:latin typeface="华文楷体" panose="02010600040101010101" charset="-122"/>
                <a:ea typeface="华文楷体" panose="02010600040101010101" charset="-122"/>
              </a:rPr>
              <a:t>调查报告可来自政府、企业、国际组织、研究机构以及个体研究者，其核心特征是对研究对象进行调查（多为统计调查），据以获取有关资料（尤其是一手数据），进而利用各类方法开展分析以完成研究任务。</a:t>
            </a:r>
          </a:p>
        </p:txBody>
      </p:sp>
    </p:spTree>
    <p:extLst>
      <p:ext uri="{BB962C8B-B14F-4D97-AF65-F5344CB8AC3E}">
        <p14:creationId xmlns:p14="http://schemas.microsoft.com/office/powerpoint/2010/main" val="27551231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13</a:t>
            </a:fld>
            <a:endParaRPr lang="zh-CN" altLang="en-US" sz="2000" dirty="0">
              <a:solidFill>
                <a:schemeClr val="tx1"/>
              </a:solidFill>
            </a:endParaRPr>
          </a:p>
        </p:txBody>
      </p:sp>
      <p:sp>
        <p:nvSpPr>
          <p:cNvPr id="10"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二节  统计调查报告的结构与要点</a:t>
            </a:r>
            <a:r>
              <a:rPr lang="en-US" altLang="zh-CN"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 </a:t>
            </a:r>
          </a:p>
        </p:txBody>
      </p:sp>
      <p:sp>
        <p:nvSpPr>
          <p:cNvPr id="13" name="Rectangle 9"/>
          <p:cNvSpPr txBox="1">
            <a:spLocks noChangeArrowheads="1"/>
          </p:cNvSpPr>
          <p:nvPr/>
        </p:nvSpPr>
        <p:spPr>
          <a:xfrm>
            <a:off x="2458436" y="2464793"/>
            <a:ext cx="8735060" cy="2109283"/>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一、统计调查报告基本结构</a:t>
            </a: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二、统计调查报告写作技巧</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657333" y="966642"/>
            <a:ext cx="11367890" cy="5297805"/>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（一）封面、标题与目录</a:t>
            </a:r>
          </a:p>
          <a:p>
            <a:pPr marL="0" indent="457200" algn="just" defTabSz="266700">
              <a:lnSpc>
                <a:spcPct val="130000"/>
              </a:lnSpc>
              <a:spcBef>
                <a:spcPct val="0"/>
              </a:spcBef>
              <a:spcAft>
                <a:spcPct val="0"/>
              </a:spcAft>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封面</a:t>
            </a:r>
          </a:p>
          <a:p>
            <a:pPr marL="0" indent="457200" algn="just" defTabSz="266700">
              <a:lnSpc>
                <a:spcPct val="130000"/>
              </a:lnSpc>
              <a:spcBef>
                <a:spcPct val="0"/>
              </a:spcBef>
              <a:spcAft>
                <a:spcPct val="0"/>
              </a:spcAft>
            </a:pPr>
            <a:r>
              <a:rPr lang="zh-CN" altLang="en-US" sz="2400" dirty="0">
                <a:latin typeface="华文楷体" panose="02010600040101010101" charset="-122"/>
                <a:ea typeface="华文楷体" panose="02010600040101010101" charset="-122"/>
                <a:cs typeface="华文楷体" panose="02010600040101010101" charset="-122"/>
              </a:rPr>
              <a:t>封面给予读者对统计调查报告的第一印象。与图书类似，封面需要精心设计，一般应结合调查主题设置底图，并在醒目位置写明调查报告名称（标题）、调查机构和作者、完成时间等信息。</a:t>
            </a:r>
            <a:endParaRPr lang="en-US" altLang="zh-CN" sz="2400" dirty="0">
              <a:latin typeface="华文楷体" panose="02010600040101010101" charset="-122"/>
              <a:ea typeface="华文楷体" panose="02010600040101010101" charset="-122"/>
              <a:cs typeface="华文楷体" panose="02010600040101010101" charset="-122"/>
            </a:endParaRPr>
          </a:p>
          <a:p>
            <a:pPr marL="0" indent="457200" algn="just" defTabSz="266700">
              <a:lnSpc>
                <a:spcPct val="130000"/>
              </a:lnSpc>
              <a:spcBef>
                <a:spcPct val="0"/>
              </a:spcBef>
              <a:spcAft>
                <a:spcPct val="0"/>
              </a:spcAft>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标题</a:t>
            </a:r>
          </a:p>
          <a:p>
            <a:pPr indent="457200" algn="just" defTabSz="266700">
              <a:lnSpc>
                <a:spcPct val="130000"/>
              </a:lnSpc>
              <a:spcBef>
                <a:spcPct val="0"/>
              </a:spcBef>
              <a:spcAft>
                <a:spcPct val="0"/>
              </a:spcAft>
              <a:buClrTx/>
              <a:buSzTx/>
              <a:buFontTx/>
            </a:pPr>
            <a:r>
              <a:rPr lang="zh-CN" altLang="en-US" sz="2400" dirty="0">
                <a:latin typeface="华文楷体" panose="02010600040101010101" charset="-122"/>
                <a:ea typeface="华文楷体" panose="02010600040101010101" charset="-122"/>
              </a:rPr>
              <a:t>标题是封面的核心信息，也是统计调查报告的信息浓缩。</a:t>
            </a:r>
          </a:p>
          <a:p>
            <a:pPr indent="457200" algn="just" defTabSz="266700">
              <a:lnSpc>
                <a:spcPct val="130000"/>
              </a:lnSpc>
              <a:spcBef>
                <a:spcPct val="0"/>
              </a:spcBef>
              <a:spcAft>
                <a:spcPct val="0"/>
              </a:spcAft>
              <a:buClrTx/>
              <a:buSzTx/>
              <a:buFontTx/>
            </a:pPr>
            <a:r>
              <a:rPr lang="zh-CN" altLang="en-US" sz="2400" dirty="0">
                <a:latin typeface="华文楷体" panose="02010600040101010101" charset="-122"/>
                <a:ea typeface="华文楷体" panose="02010600040101010101" charset="-122"/>
              </a:rPr>
              <a:t>标题在形式上分为两种。一是单标题，即只用一行标题阐明报告的研究主题，有时也可交代主要研究方法。二是双标题，一行为正题，一行为副题，二者互为补充以给出更丰富的信息并提升可读性。</a:t>
            </a:r>
          </a:p>
          <a:p>
            <a:pPr marL="0" indent="304800" algn="just" defTabSz="266700">
              <a:lnSpc>
                <a:spcPct val="150000"/>
              </a:lnSpc>
              <a:spcBef>
                <a:spcPct val="0"/>
              </a:spcBef>
              <a:spcAft>
                <a:spcPct val="0"/>
              </a:spcAft>
            </a:pP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14</a:t>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11255"/>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一、统计调查报告基本结构</a:t>
            </a:r>
          </a:p>
        </p:txBody>
      </p:sp>
    </p:spTree>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7DF5C3-29D9-256C-94F9-859FA3F1DB87}"/>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3D163B83-0651-2D7B-24ED-EAECB1530697}"/>
              </a:ext>
            </a:extLst>
          </p:cNvPr>
          <p:cNvSpPr txBox="1"/>
          <p:nvPr/>
        </p:nvSpPr>
        <p:spPr>
          <a:xfrm>
            <a:off x="657333" y="966642"/>
            <a:ext cx="11367890" cy="5652367"/>
          </a:xfrm>
          <a:prstGeom prst="rect">
            <a:avLst/>
          </a:prstGeom>
          <a:ln>
            <a:noFill/>
          </a:ln>
        </p:spPr>
        <p:txBody>
          <a:bodyPr wrap="square">
            <a:noAutofit/>
          </a:bodyPr>
          <a:lstStyle/>
          <a:p>
            <a:pPr indent="457200" algn="just" defTabSz="266700">
              <a:lnSpc>
                <a:spcPct val="130000"/>
              </a:lnSpc>
              <a:spcBef>
                <a:spcPct val="0"/>
              </a:spcBef>
              <a:spcAft>
                <a:spcPct val="0"/>
              </a:spcAft>
              <a:buClrTx/>
              <a:buSzTx/>
              <a:buFontTx/>
            </a:pPr>
            <a:r>
              <a:rPr lang="zh-CN" altLang="en-US" sz="2400" dirty="0">
                <a:latin typeface="华文楷体" panose="02010600040101010101" charset="-122"/>
                <a:ea typeface="华文楷体" panose="02010600040101010101" charset="-122"/>
                <a:cs typeface="华文楷体" panose="02010600040101010101" charset="-122"/>
              </a:rPr>
              <a:t>从表达方式看，标题有直叙式、观点式及提问式三类</a:t>
            </a:r>
            <a:r>
              <a:rPr lang="en-US" altLang="zh-CN" sz="2400" dirty="0">
                <a:latin typeface="华文楷体" panose="02010600040101010101" charset="-122"/>
                <a:ea typeface="华文楷体" panose="02010600040101010101" charset="-122"/>
                <a:cs typeface="华文楷体" panose="02010600040101010101" charset="-122"/>
              </a:rPr>
              <a:t>:</a:t>
            </a:r>
          </a:p>
          <a:p>
            <a:pPr indent="457200" algn="just" defTabSz="266700">
              <a:lnSpc>
                <a:spcPct val="130000"/>
              </a:lnSpc>
              <a:spcBef>
                <a:spcPct val="0"/>
              </a:spcBef>
              <a:spcAft>
                <a:spcPct val="0"/>
              </a:spcAft>
              <a:buClrTx/>
              <a:buSzTx/>
              <a:buFontTx/>
            </a:pPr>
            <a:r>
              <a:rPr lang="zh-CN" altLang="en-US" sz="2400" dirty="0">
                <a:latin typeface="华文楷体" panose="02010600040101010101" charset="-122"/>
                <a:ea typeface="华文楷体" panose="02010600040101010101" charset="-122"/>
                <a:cs typeface="华文楷体" panose="02010600040101010101" charset="-122"/>
              </a:rPr>
              <a:t>直叙式直接交代调查主题、调查对象和调查范围，其多用于单标题中。</a:t>
            </a:r>
            <a:endParaRPr lang="en-US" altLang="zh-CN" sz="2400" dirty="0">
              <a:latin typeface="华文楷体" panose="02010600040101010101" charset="-122"/>
              <a:ea typeface="华文楷体" panose="02010600040101010101" charset="-122"/>
              <a:cs typeface="华文楷体" panose="02010600040101010101" charset="-122"/>
            </a:endParaRPr>
          </a:p>
          <a:p>
            <a:pPr indent="457200" algn="just" defTabSz="266700">
              <a:lnSpc>
                <a:spcPct val="130000"/>
              </a:lnSpc>
              <a:spcBef>
                <a:spcPct val="0"/>
              </a:spcBef>
              <a:spcAft>
                <a:spcPct val="0"/>
              </a:spcAft>
              <a:buClrTx/>
              <a:buSzTx/>
              <a:buFontTx/>
            </a:pPr>
            <a:r>
              <a:rPr lang="zh-CN" altLang="en-US" sz="2400" dirty="0">
                <a:latin typeface="华文楷体" panose="02010600040101010101" charset="-122"/>
                <a:ea typeface="华文楷体" panose="02010600040101010101" charset="-122"/>
                <a:cs typeface="华文楷体" panose="02010600040101010101" charset="-122"/>
              </a:rPr>
              <a:t>观点式则突出研究结论和观点判断，便于读者直接获取报告的核心发现，其在单标题和双标题中均可采用。</a:t>
            </a:r>
            <a:endParaRPr lang="en-US" altLang="zh-CN" sz="2400" dirty="0">
              <a:latin typeface="华文楷体" panose="02010600040101010101" charset="-122"/>
              <a:ea typeface="华文楷体" panose="02010600040101010101" charset="-122"/>
              <a:cs typeface="华文楷体" panose="02010600040101010101" charset="-122"/>
            </a:endParaRPr>
          </a:p>
          <a:p>
            <a:pPr indent="457200" algn="just" defTabSz="266700">
              <a:lnSpc>
                <a:spcPct val="130000"/>
              </a:lnSpc>
              <a:spcBef>
                <a:spcPct val="0"/>
              </a:spcBef>
              <a:spcAft>
                <a:spcPct val="0"/>
              </a:spcAft>
              <a:buClrTx/>
              <a:buSzTx/>
              <a:buFontTx/>
            </a:pPr>
            <a:r>
              <a:rPr lang="zh-CN" altLang="en-US" sz="2400" dirty="0">
                <a:latin typeface="华文楷体" panose="02010600040101010101" charset="-122"/>
                <a:ea typeface="华文楷体" panose="02010600040101010101" charset="-122"/>
                <a:cs typeface="华文楷体" panose="02010600040101010101" charset="-122"/>
              </a:rPr>
              <a:t>提问式可采用设问或反问方式，旨在激发读者兴趣，但其自身难以说清研究主题，故应采用双标题形式补足。</a:t>
            </a:r>
            <a:endParaRPr lang="en-US" altLang="zh-CN" sz="2400" dirty="0">
              <a:latin typeface="华文楷体" panose="02010600040101010101" charset="-122"/>
              <a:ea typeface="华文楷体" panose="02010600040101010101" charset="-122"/>
              <a:cs typeface="华文楷体" panose="02010600040101010101" charset="-122"/>
            </a:endParaRPr>
          </a:p>
          <a:p>
            <a:pPr indent="457200" algn="just" defTabSz="266700">
              <a:lnSpc>
                <a:spcPct val="130000"/>
              </a:lnSpc>
              <a:spcBef>
                <a:spcPct val="0"/>
              </a:spcBef>
              <a:spcAft>
                <a:spcPct val="0"/>
              </a:spcAft>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3.</a:t>
            </a:r>
            <a:r>
              <a:rPr lang="zh-CN" altLang="en-US"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目录</a:t>
            </a:r>
            <a:endPar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indent="457200">
              <a:lnSpc>
                <a:spcPct val="130000"/>
              </a:lnSpc>
            </a:pPr>
            <a:r>
              <a:rPr lang="zh-CN" altLang="en-US" sz="2400" dirty="0">
                <a:latin typeface="华文楷体" panose="02010600040101010101" charset="-122"/>
                <a:ea typeface="华文楷体" panose="02010600040101010101" charset="-122"/>
              </a:rPr>
              <a:t>统计调查报告的目录，主要是指章节标题及其对应页码，便于读者在不同部分之间快速跳转。章节目录多采用三级结构（章、节、小节），也可根据报告的层级结构复杂程度灵活调整。</a:t>
            </a:r>
          </a:p>
          <a:p>
            <a:pPr indent="457200">
              <a:lnSpc>
                <a:spcPct val="130000"/>
              </a:lnSpc>
            </a:pPr>
            <a:r>
              <a:rPr lang="zh-CN" altLang="en-US" sz="2400" dirty="0">
                <a:latin typeface="华文楷体" panose="02010600040101010101" charset="-122"/>
                <a:ea typeface="华文楷体" panose="02010600040101010101" charset="-122"/>
              </a:rPr>
              <a:t>此外，还可在章节目录后，补充设置图目录和表目录。</a:t>
            </a:r>
          </a:p>
          <a:p>
            <a:pPr indent="457200" algn="just" defTabSz="266700">
              <a:lnSpc>
                <a:spcPct val="130000"/>
              </a:lnSpc>
              <a:spcBef>
                <a:spcPct val="0"/>
              </a:spcBef>
              <a:spcAft>
                <a:spcPct val="0"/>
              </a:spcAft>
            </a:pPr>
            <a:endParaRPr lang="zh-CN" altLang="en-US" sz="24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indent="457200" algn="just" defTabSz="266700">
              <a:lnSpc>
                <a:spcPct val="130000"/>
              </a:lnSpc>
              <a:spcBef>
                <a:spcPct val="0"/>
              </a:spcBef>
              <a:spcAft>
                <a:spcPct val="0"/>
              </a:spcAft>
              <a:buClrTx/>
              <a:buSzTx/>
              <a:buFontTx/>
            </a:pPr>
            <a:endParaRPr lang="en-US" altLang="zh-CN" sz="2400" dirty="0">
              <a:latin typeface="华文楷体" panose="02010600040101010101" charset="-122"/>
              <a:ea typeface="华文楷体" panose="02010600040101010101" charset="-122"/>
              <a:cs typeface="华文楷体" panose="02010600040101010101" charset="-122"/>
            </a:endParaRPr>
          </a:p>
          <a:p>
            <a:pPr indent="457200" algn="just" defTabSz="266700">
              <a:lnSpc>
                <a:spcPct val="130000"/>
              </a:lnSpc>
              <a:spcBef>
                <a:spcPct val="0"/>
              </a:spcBef>
              <a:spcAft>
                <a:spcPct val="0"/>
              </a:spcAft>
              <a:buClrTx/>
              <a:buSzTx/>
              <a:buFontTx/>
            </a:pP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8F5689C6-CEC0-FBDB-787A-04210A579ABB}"/>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15</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206DCB9C-DE6D-4D58-36C2-E83DA55A91A0}"/>
              </a:ext>
            </a:extLst>
          </p:cNvPr>
          <p:cNvSpPr>
            <a:spLocks noChangeArrowheads="1"/>
          </p:cNvSpPr>
          <p:nvPr/>
        </p:nvSpPr>
        <p:spPr bwMode="auto">
          <a:xfrm>
            <a:off x="861591" y="111255"/>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一、统计调查报告基本结构</a:t>
            </a:r>
          </a:p>
        </p:txBody>
      </p:sp>
    </p:spTree>
    <p:extLst>
      <p:ext uri="{BB962C8B-B14F-4D97-AF65-F5344CB8AC3E}">
        <p14:creationId xmlns:p14="http://schemas.microsoft.com/office/powerpoint/2010/main" val="2108380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animEffect transition="in" filter="blinds(horizontal)">
                                      <p:cBhvr>
                                        <p:cTn id="7" dur="500"/>
                                        <p:tgtEl>
                                          <p:spTgt spid="4">
                                            <p:txEl>
                                              <p:pRg st="4" end="4"/>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4">
                                            <p:txEl>
                                              <p:pRg st="5" end="5"/>
                                            </p:txEl>
                                          </p:spTgt>
                                        </p:tgtEl>
                                        <p:attrNameLst>
                                          <p:attrName>style.visibility</p:attrName>
                                        </p:attrNameLst>
                                      </p:cBhvr>
                                      <p:to>
                                        <p:strVal val="visible"/>
                                      </p:to>
                                    </p:set>
                                    <p:animEffect transition="in" filter="blinds(horizontal)">
                                      <p:cBhvr>
                                        <p:cTn id="10" dur="500"/>
                                        <p:tgtEl>
                                          <p:spTgt spid="4">
                                            <p:txEl>
                                              <p:pRg st="5" end="5"/>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4">
                                            <p:txEl>
                                              <p:pRg st="6" end="6"/>
                                            </p:txEl>
                                          </p:spTgt>
                                        </p:tgtEl>
                                        <p:attrNameLst>
                                          <p:attrName>style.visibility</p:attrName>
                                        </p:attrNameLst>
                                      </p:cBhvr>
                                      <p:to>
                                        <p:strVal val="visible"/>
                                      </p:to>
                                    </p:set>
                                    <p:animEffect transition="in" filter="blinds(horizontal)">
                                      <p:cBhvr>
                                        <p:cTn id="13"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861590" y="879898"/>
            <a:ext cx="11152609" cy="5739111"/>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（二）摘要与关键词</a:t>
            </a:r>
            <a:endParaRPr lang="en-US" altLang="zh-CN" sz="2800" b="1" dirty="0">
              <a:solidFill>
                <a:schemeClr val="accent2"/>
              </a:solidFill>
              <a:latin typeface="华文楷体" panose="02010600040101010101" charset="-122"/>
              <a:ea typeface="华文楷体" panose="02010600040101010101" charset="-122"/>
            </a:endParaRPr>
          </a:p>
          <a:p>
            <a:pPr marL="0" marR="0" lvl="0" indent="457200" algn="just" defTabSz="266700" rtl="0" eaLnBrk="1" fontAlgn="auto" latinLnBrk="0" hangingPunct="1">
              <a:lnSpc>
                <a:spcPct val="130000"/>
              </a:lnSpc>
              <a:spcBef>
                <a:spcPct val="0"/>
              </a:spcBef>
              <a:spcAft>
                <a:spcPct val="0"/>
              </a:spcAft>
              <a:buClrTx/>
              <a:buSzTx/>
              <a:buFontTx/>
              <a:buNone/>
              <a:tabLst/>
              <a:defRPr/>
            </a:pPr>
            <a:r>
              <a:rPr kumimoji="0" lang="en-US" altLang="zh-CN" sz="2500" b="1" i="0" u="none" strike="noStrike" kern="1200" cap="none" spc="0" normalizeH="0" baseline="0" noProof="0" dirty="0">
                <a:ln>
                  <a:noFill/>
                </a:ln>
                <a:solidFill>
                  <a:srgbClr val="5B9BD5"/>
                </a:solidFill>
                <a:effectLst/>
                <a:uLnTx/>
                <a:uFillTx/>
                <a:latin typeface="Times New Roman" panose="02020603050405020304" pitchFamily="18" charset="0"/>
                <a:ea typeface="华文楷体" panose="02010600040101010101" charset="-122"/>
                <a:cs typeface="Times New Roman" panose="02020603050405020304" pitchFamily="18" charset="0"/>
              </a:rPr>
              <a:t>1.</a:t>
            </a:r>
            <a:r>
              <a:rPr kumimoji="0" lang="zh-CN" altLang="en-US" sz="2500" b="1" i="0" u="none" strike="noStrike" kern="1200" cap="none" spc="0" normalizeH="0" baseline="0" noProof="0" dirty="0">
                <a:ln>
                  <a:noFill/>
                </a:ln>
                <a:solidFill>
                  <a:srgbClr val="5B9BD5"/>
                </a:solidFill>
                <a:effectLst/>
                <a:uLnTx/>
                <a:uFillTx/>
                <a:latin typeface="Times New Roman" panose="02020603050405020304" pitchFamily="18" charset="0"/>
                <a:ea typeface="华文楷体" panose="02010600040101010101" charset="-122"/>
                <a:cs typeface="Times New Roman" panose="02020603050405020304" pitchFamily="18" charset="0"/>
              </a:rPr>
              <a:t>摘要</a:t>
            </a:r>
            <a:endParaRPr kumimoji="0" lang="en-US" altLang="zh-CN" sz="2500" b="1" i="0" u="none" strike="noStrike" kern="1200" cap="none" spc="0" normalizeH="0" baseline="0" noProof="0" dirty="0">
              <a:ln>
                <a:noFill/>
              </a:ln>
              <a:solidFill>
                <a:srgbClr val="5B9BD5"/>
              </a:solidFill>
              <a:effectLst/>
              <a:uLnTx/>
              <a:uFillTx/>
              <a:latin typeface="Times New Roman" panose="02020603050405020304" pitchFamily="18" charset="0"/>
              <a:ea typeface="华文楷体" panose="02010600040101010101" charset="-122"/>
              <a:cs typeface="Times New Roman" panose="02020603050405020304" pitchFamily="18" charset="0"/>
            </a:endParaRPr>
          </a:p>
          <a:p>
            <a:pPr marL="0" marR="0" lvl="0" indent="457200" algn="just" defTabSz="266700" rtl="0" eaLnBrk="1" fontAlgn="auto" latinLnBrk="0" hangingPunct="1">
              <a:lnSpc>
                <a:spcPct val="130000"/>
              </a:lnSpc>
              <a:spcBef>
                <a:spcPct val="0"/>
              </a:spcBef>
              <a:spcAft>
                <a:spcPct val="0"/>
              </a:spcAft>
              <a:buClrTx/>
              <a:buSzTx/>
              <a:buFontTx/>
              <a:buNone/>
              <a:tabLst/>
              <a:defRPr/>
            </a:pPr>
            <a:r>
              <a:rPr lang="zh-CN" altLang="en-US" sz="2400" dirty="0">
                <a:latin typeface="华文楷体" panose="02010600040101010101" charset="-122"/>
                <a:ea typeface="华文楷体" panose="02010600040101010101" charset="-122"/>
                <a:cs typeface="华文楷体" panose="02010600040101010101" charset="-122"/>
              </a:rPr>
              <a:t>摘要通常包含四方面信息：</a:t>
            </a:r>
            <a:endParaRPr lang="en-US" altLang="zh-CN" sz="2400" dirty="0">
              <a:latin typeface="华文楷体" panose="02010600040101010101" charset="-122"/>
              <a:ea typeface="华文楷体" panose="02010600040101010101" charset="-122"/>
              <a:cs typeface="华文楷体" panose="02010600040101010101" charset="-122"/>
            </a:endParaRPr>
          </a:p>
          <a:p>
            <a:pPr marL="0" marR="0" lvl="0" indent="457200" algn="just" defTabSz="266700" rtl="0" eaLnBrk="1" fontAlgn="auto" latinLnBrk="0" hangingPunct="1">
              <a:lnSpc>
                <a:spcPct val="130000"/>
              </a:lnSpc>
              <a:spcBef>
                <a:spcPct val="0"/>
              </a:spcBef>
              <a:spcAft>
                <a:spcPct val="0"/>
              </a:spcAft>
              <a:buClrTx/>
              <a:buSzTx/>
              <a:buFontTx/>
              <a:buNone/>
              <a:tabLst/>
              <a:defRPr/>
            </a:pPr>
            <a:r>
              <a:rPr lang="zh-CN" altLang="en-US" sz="2400" dirty="0">
                <a:latin typeface="华文楷体" panose="02010600040101010101" charset="-122"/>
                <a:ea typeface="华文楷体" panose="02010600040101010101" charset="-122"/>
                <a:cs typeface="华文楷体" panose="02010600040101010101" charset="-122"/>
              </a:rPr>
              <a:t>一是调研背景与调查目标，其决定了整个调查的方向和基调，并揭示出调查研究的价值与意义。</a:t>
            </a:r>
            <a:endParaRPr lang="en-US" altLang="zh-CN" sz="2400" dirty="0">
              <a:latin typeface="华文楷体" panose="02010600040101010101" charset="-122"/>
              <a:ea typeface="华文楷体" panose="02010600040101010101" charset="-122"/>
              <a:cs typeface="华文楷体" panose="02010600040101010101" charset="-122"/>
            </a:endParaRPr>
          </a:p>
          <a:p>
            <a:pPr marL="0" marR="0" lvl="0" indent="457200" algn="just" defTabSz="266700" rtl="0" eaLnBrk="1" fontAlgn="auto" latinLnBrk="0" hangingPunct="1">
              <a:lnSpc>
                <a:spcPct val="130000"/>
              </a:lnSpc>
              <a:spcBef>
                <a:spcPct val="0"/>
              </a:spcBef>
              <a:spcAft>
                <a:spcPct val="0"/>
              </a:spcAft>
              <a:buClrTx/>
              <a:buSzTx/>
              <a:buFontTx/>
              <a:buNone/>
              <a:tabLst/>
              <a:defRPr/>
            </a:pPr>
            <a:r>
              <a:rPr lang="zh-CN" altLang="en-US" sz="2400" dirty="0">
                <a:latin typeface="华文楷体" panose="02010600040101010101" charset="-122"/>
                <a:ea typeface="华文楷体" panose="02010600040101010101" charset="-122"/>
                <a:cs typeface="华文楷体" panose="02010600040101010101" charset="-122"/>
              </a:rPr>
              <a:t>二是调查方案与调查方法，其说明调查的科学性、合理性和可行性。</a:t>
            </a:r>
            <a:endParaRPr lang="en-US" altLang="zh-CN" sz="2400" dirty="0">
              <a:latin typeface="华文楷体" panose="02010600040101010101" charset="-122"/>
              <a:ea typeface="华文楷体" panose="02010600040101010101" charset="-122"/>
              <a:cs typeface="华文楷体" panose="02010600040101010101" charset="-122"/>
            </a:endParaRPr>
          </a:p>
          <a:p>
            <a:pPr marL="0" marR="0" lvl="0" indent="457200" algn="just" defTabSz="266700" rtl="0" eaLnBrk="1" fontAlgn="auto" latinLnBrk="0" hangingPunct="1">
              <a:lnSpc>
                <a:spcPct val="130000"/>
              </a:lnSpc>
              <a:spcBef>
                <a:spcPct val="0"/>
              </a:spcBef>
              <a:spcAft>
                <a:spcPct val="0"/>
              </a:spcAft>
              <a:buClrTx/>
              <a:buSzTx/>
              <a:buFontTx/>
              <a:buNone/>
              <a:tabLst/>
              <a:defRPr/>
            </a:pPr>
            <a:r>
              <a:rPr lang="zh-CN" altLang="en-US" sz="2400" dirty="0">
                <a:latin typeface="华文楷体" panose="02010600040101010101" charset="-122"/>
                <a:ea typeface="华文楷体" panose="02010600040101010101" charset="-122"/>
                <a:cs typeface="华文楷体" panose="02010600040101010101" charset="-122"/>
              </a:rPr>
              <a:t>三是分析方法与研究结果，总结研究的主要发现与认识，进而提炼研究结论。</a:t>
            </a:r>
            <a:endParaRPr lang="en-US" altLang="zh-CN" sz="2400" dirty="0">
              <a:latin typeface="华文楷体" panose="02010600040101010101" charset="-122"/>
              <a:ea typeface="华文楷体" panose="02010600040101010101" charset="-122"/>
              <a:cs typeface="华文楷体" panose="02010600040101010101" charset="-122"/>
            </a:endParaRPr>
          </a:p>
          <a:p>
            <a:pPr marL="0" marR="0" lvl="0" indent="457200" algn="just" defTabSz="266700" rtl="0" eaLnBrk="1" fontAlgn="auto" latinLnBrk="0" hangingPunct="1">
              <a:lnSpc>
                <a:spcPct val="130000"/>
              </a:lnSpc>
              <a:spcBef>
                <a:spcPct val="0"/>
              </a:spcBef>
              <a:spcAft>
                <a:spcPct val="0"/>
              </a:spcAft>
              <a:buClrTx/>
              <a:buSzTx/>
              <a:buFontTx/>
              <a:buNone/>
              <a:tabLst/>
              <a:defRPr/>
            </a:pPr>
            <a:r>
              <a:rPr lang="zh-CN" altLang="en-US" sz="2400" dirty="0">
                <a:latin typeface="华文楷体" panose="02010600040101010101" charset="-122"/>
                <a:ea typeface="华文楷体" panose="02010600040101010101" charset="-122"/>
                <a:cs typeface="华文楷体" panose="02010600040101010101" charset="-122"/>
              </a:rPr>
              <a:t>四是对策建议，立足结论提出解决问题的思路与手段。</a:t>
            </a:r>
            <a:endParaRPr lang="en-US" altLang="zh-CN" sz="2400" dirty="0">
              <a:latin typeface="华文楷体" panose="02010600040101010101" charset="-122"/>
              <a:ea typeface="华文楷体" panose="02010600040101010101" charset="-122"/>
              <a:cs typeface="华文楷体" panose="02010600040101010101" charset="-122"/>
            </a:endParaRPr>
          </a:p>
          <a:p>
            <a:pPr indent="457200" algn="just" defTabSz="266700">
              <a:lnSpc>
                <a:spcPct val="130000"/>
              </a:lnSpc>
              <a:spcBef>
                <a:spcPct val="0"/>
              </a:spcBef>
              <a:spcAft>
                <a:spcPct val="0"/>
              </a:spcAft>
              <a:defRPr/>
            </a:pPr>
            <a:r>
              <a:rPr lang="en-US" altLang="zh-CN" sz="24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关键词</a:t>
            </a:r>
            <a:endParaRPr lang="en-US" altLang="zh-CN" sz="24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indent="457200" algn="just" defTabSz="266700">
              <a:lnSpc>
                <a:spcPct val="130000"/>
              </a:lnSpc>
              <a:spcBef>
                <a:spcPct val="0"/>
              </a:spcBef>
              <a:spcAft>
                <a:spcPct val="0"/>
              </a:spcAft>
              <a:defRPr/>
            </a:pPr>
            <a:r>
              <a:rPr lang="zh-CN" altLang="en-US" sz="2400" dirty="0">
                <a:latin typeface="华文楷体" panose="02010600040101010101" charset="-122"/>
                <a:ea typeface="华文楷体" panose="02010600040101010101" charset="-122"/>
              </a:rPr>
              <a:t>学术论文写作，摘要之下必须提供关键词。对统计调查报告而言，关键词并非必备，一般可不提供。确有需要时，可提供</a:t>
            </a:r>
            <a:r>
              <a:rPr lang="en-US" altLang="zh-CN" sz="2400" dirty="0">
                <a:latin typeface="华文楷体" panose="02010600040101010101" charset="-122"/>
                <a:ea typeface="华文楷体" panose="02010600040101010101" charset="-122"/>
              </a:rPr>
              <a:t>3-5</a:t>
            </a:r>
            <a:r>
              <a:rPr lang="zh-CN" altLang="en-US" sz="2400" dirty="0">
                <a:latin typeface="华文楷体" panose="02010600040101010101" charset="-122"/>
                <a:ea typeface="华文楷体" panose="02010600040101010101" charset="-122"/>
              </a:rPr>
              <a:t>个关键词，应围绕研究对象和研究方法选取。</a:t>
            </a:r>
            <a:endParaRPr lang="en-US" altLang="zh-CN" sz="2400" dirty="0">
              <a:latin typeface="华文楷体" panose="02010600040101010101" charset="-122"/>
              <a:ea typeface="华文楷体" panose="02010600040101010101" charset="-122"/>
            </a:endParaRPr>
          </a:p>
          <a:p>
            <a:pPr marL="0" marR="0" lvl="0" indent="457200" algn="just" defTabSz="266700" rtl="0" eaLnBrk="1" fontAlgn="auto" latinLnBrk="0" hangingPunct="1">
              <a:lnSpc>
                <a:spcPct val="130000"/>
              </a:lnSpc>
              <a:spcBef>
                <a:spcPct val="0"/>
              </a:spcBef>
              <a:spcAft>
                <a:spcPct val="0"/>
              </a:spcAft>
              <a:buClrTx/>
              <a:buSzTx/>
              <a:buFontTx/>
              <a:buNone/>
              <a:tabLst/>
              <a:defRPr/>
            </a:pP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16</a:t>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一、统计调查报告基本结构</a:t>
            </a:r>
          </a:p>
        </p:txBody>
      </p:sp>
    </p:spTree>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3AAD41-092F-32A6-D4D5-F8ED712B4E61}"/>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33791245-C373-AE14-95DF-4814AB56DF2A}"/>
              </a:ext>
            </a:extLst>
          </p:cNvPr>
          <p:cNvSpPr txBox="1"/>
          <p:nvPr/>
        </p:nvSpPr>
        <p:spPr>
          <a:xfrm>
            <a:off x="726124" y="879898"/>
            <a:ext cx="11218332" cy="5739111"/>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（三）正文前言</a:t>
            </a:r>
            <a:endParaRPr lang="en-US" altLang="zh-CN" sz="2800" b="1" dirty="0">
              <a:solidFill>
                <a:schemeClr val="accent2"/>
              </a:solidFill>
              <a:latin typeface="华文楷体" panose="02010600040101010101" charset="-122"/>
              <a:ea typeface="华文楷体" panose="02010600040101010101" charset="-122"/>
            </a:endParaRPr>
          </a:p>
          <a:p>
            <a:pPr indent="457200" algn="l" defTabSz="914400">
              <a:lnSpc>
                <a:spcPct val="150000"/>
              </a:lnSpc>
              <a:spcBef>
                <a:spcPts val="0"/>
              </a:spcBef>
              <a:buClrTx/>
              <a:buSzTx/>
              <a:buFontTx/>
            </a:pPr>
            <a:r>
              <a:rPr lang="zh-CN" altLang="en-US" sz="2200" dirty="0">
                <a:latin typeface="华文楷体" panose="02010600040101010101" charset="-122"/>
                <a:ea typeface="华文楷体" panose="02010600040101010101" charset="-122"/>
              </a:rPr>
              <a:t>前言是报告的开头，也称引言、导言、导语。该部分主要交代调查背景与目的，有时明确说明调查研究的意义，还可通过梳理相关文献突出自身的改进与创新。</a:t>
            </a:r>
            <a:endParaRPr lang="en-US" altLang="zh-CN" sz="2200" dirty="0">
              <a:latin typeface="华文楷体" panose="02010600040101010101" charset="-122"/>
              <a:ea typeface="华文楷体" panose="02010600040101010101" charset="-122"/>
            </a:endParaRPr>
          </a:p>
          <a:p>
            <a:pPr marL="0" marR="0" lvl="0" indent="457200" algn="just" defTabSz="266700" rtl="0" eaLnBrk="1" fontAlgn="auto" latinLnBrk="0" hangingPunct="1">
              <a:lnSpc>
                <a:spcPct val="150000"/>
              </a:lnSpc>
              <a:spcBef>
                <a:spcPct val="0"/>
              </a:spcBef>
              <a:spcAft>
                <a:spcPct val="0"/>
              </a:spcAft>
              <a:buClrTx/>
              <a:buSzTx/>
              <a:buFontTx/>
              <a:buNone/>
              <a:tabLst/>
              <a:defRPr/>
            </a:pPr>
            <a:r>
              <a:rPr kumimoji="0" lang="en-US" altLang="zh-CN" sz="2500" b="1" i="0" u="none" strike="noStrike" kern="1200" cap="none" spc="0" normalizeH="0" baseline="0" noProof="0" dirty="0">
                <a:ln>
                  <a:noFill/>
                </a:ln>
                <a:solidFill>
                  <a:srgbClr val="5B9BD5"/>
                </a:solidFill>
                <a:effectLst/>
                <a:uLnTx/>
                <a:uFillTx/>
                <a:latin typeface="Times New Roman" panose="02020603050405020304" pitchFamily="18" charset="0"/>
                <a:ea typeface="华文楷体" panose="02010600040101010101" charset="-122"/>
                <a:cs typeface="Times New Roman" panose="02020603050405020304" pitchFamily="18" charset="0"/>
              </a:rPr>
              <a:t>1.</a:t>
            </a:r>
            <a:r>
              <a:rPr kumimoji="0" lang="zh-CN" altLang="en-US" sz="2500" b="1" i="0" u="none" strike="noStrike" kern="1200" cap="none" spc="0" normalizeH="0" baseline="0" noProof="0" dirty="0">
                <a:ln>
                  <a:noFill/>
                </a:ln>
                <a:solidFill>
                  <a:srgbClr val="5B9BD5"/>
                </a:solidFill>
                <a:effectLst/>
                <a:uLnTx/>
                <a:uFillTx/>
                <a:latin typeface="Times New Roman" panose="02020603050405020304" pitchFamily="18" charset="0"/>
                <a:ea typeface="华文楷体" panose="02010600040101010101" charset="-122"/>
                <a:cs typeface="Times New Roman" panose="02020603050405020304" pitchFamily="18" charset="0"/>
              </a:rPr>
              <a:t>调查研究背景</a:t>
            </a:r>
            <a:endParaRPr kumimoji="0" lang="en-US" altLang="zh-CN" sz="2500" b="1" i="0" u="none" strike="noStrike" kern="1200" cap="none" spc="0" normalizeH="0" baseline="0" noProof="0" dirty="0">
              <a:ln>
                <a:noFill/>
              </a:ln>
              <a:solidFill>
                <a:srgbClr val="5B9BD5"/>
              </a:solidFill>
              <a:effectLst/>
              <a:uLnTx/>
              <a:uFillTx/>
              <a:latin typeface="Times New Roman" panose="02020603050405020304" pitchFamily="18" charset="0"/>
              <a:ea typeface="华文楷体" panose="02010600040101010101" charset="-122"/>
              <a:cs typeface="Times New Roman" panose="02020603050405020304" pitchFamily="18" charset="0"/>
            </a:endParaRPr>
          </a:p>
          <a:p>
            <a:pPr marL="0" marR="0" lvl="0" indent="457200" algn="just" defTabSz="266700" rtl="0" eaLnBrk="1" fontAlgn="auto" latinLnBrk="0" hangingPunct="1">
              <a:lnSpc>
                <a:spcPct val="150000"/>
              </a:lnSpc>
              <a:spcBef>
                <a:spcPct val="0"/>
              </a:spcBef>
              <a:spcAft>
                <a:spcPct val="0"/>
              </a:spcAft>
              <a:buClrTx/>
              <a:buSzTx/>
              <a:buFontTx/>
              <a:buNone/>
              <a:tabLst/>
              <a:defRPr/>
            </a:pPr>
            <a:r>
              <a:rPr lang="zh-CN" altLang="en-US" sz="2200" dirty="0">
                <a:latin typeface="华文楷体" panose="02010600040101010101" charset="-122"/>
                <a:ea typeface="华文楷体" panose="02010600040101010101" charset="-122"/>
              </a:rPr>
              <a:t>调查背景交代调查研究的缘由，即在何种情况下确定了现有调查选题。其不仅给出开展调查研究的依据，还可间接展示调查研究的意义。</a:t>
            </a:r>
            <a:endParaRPr lang="en-US" altLang="zh-CN" sz="2200" dirty="0">
              <a:latin typeface="华文楷体" panose="02010600040101010101" charset="-122"/>
              <a:ea typeface="华文楷体" panose="02010600040101010101" charset="-122"/>
            </a:endParaRPr>
          </a:p>
          <a:p>
            <a:pPr indent="457200" algn="just" defTabSz="266700">
              <a:lnSpc>
                <a:spcPct val="150000"/>
              </a:lnSpc>
              <a:spcBef>
                <a:spcPct val="0"/>
              </a:spcBef>
              <a:spcAft>
                <a:spcPct val="0"/>
              </a:spcAft>
              <a:defRPr/>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调查研究目的</a:t>
            </a:r>
            <a:endPar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indent="457200" algn="just" defTabSz="266700">
              <a:lnSpc>
                <a:spcPct val="150000"/>
              </a:lnSpc>
              <a:spcBef>
                <a:spcPct val="0"/>
              </a:spcBef>
              <a:spcAft>
                <a:spcPct val="0"/>
              </a:spcAft>
              <a:defRPr/>
            </a:pPr>
            <a:r>
              <a:rPr lang="zh-CN" altLang="en-US" sz="2200" dirty="0">
                <a:latin typeface="华文楷体" panose="02010600040101010101" charset="-122"/>
                <a:ea typeface="华文楷体" panose="02010600040101010101" charset="-122"/>
              </a:rPr>
              <a:t>调查研究目的，通常是解决调查主题之下现存的突出问题，其构成调查设计的指引。</a:t>
            </a:r>
            <a:endParaRPr lang="en-US" altLang="zh-CN" sz="2200" dirty="0">
              <a:latin typeface="华文楷体" panose="02010600040101010101" charset="-122"/>
              <a:ea typeface="华文楷体" panose="02010600040101010101" charset="-122"/>
            </a:endParaRPr>
          </a:p>
          <a:p>
            <a:pPr lvl="0" indent="457200" algn="just" defTabSz="266700">
              <a:lnSpc>
                <a:spcPct val="150000"/>
              </a:lnSpc>
              <a:spcBef>
                <a:spcPct val="0"/>
              </a:spcBef>
              <a:spcAft>
                <a:spcPct val="0"/>
              </a:spcAft>
              <a:defRPr/>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3.</a:t>
            </a:r>
            <a:r>
              <a:rPr lang="zh-CN" altLang="en-US"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文献综述</a:t>
            </a:r>
            <a:endPar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lvl="0" indent="457200" algn="just" defTabSz="266700">
              <a:lnSpc>
                <a:spcPct val="150000"/>
              </a:lnSpc>
              <a:spcBef>
                <a:spcPct val="0"/>
              </a:spcBef>
              <a:spcAft>
                <a:spcPct val="0"/>
              </a:spcAft>
              <a:defRPr/>
            </a:pPr>
            <a:r>
              <a:rPr lang="zh-CN" altLang="en-US" sz="2200" dirty="0">
                <a:latin typeface="华文楷体" panose="02010600040101010101" charset="-122"/>
                <a:ea typeface="华文楷体" panose="02010600040101010101" charset="-122"/>
              </a:rPr>
              <a:t>围绕调查研究主题，梳理相关文献，分门别类说明已有进展和尚存不足。</a:t>
            </a: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644FEA23-1347-8016-812B-7130D9E26AE3}"/>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17</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9F64FDED-3DC9-3492-30AA-506F73B2D6FC}"/>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一、统计调查报告基本结构</a:t>
            </a:r>
          </a:p>
        </p:txBody>
      </p:sp>
    </p:spTree>
    <p:extLst>
      <p:ext uri="{BB962C8B-B14F-4D97-AF65-F5344CB8AC3E}">
        <p14:creationId xmlns:p14="http://schemas.microsoft.com/office/powerpoint/2010/main" val="35355174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37DFC0-C8AE-2494-48EE-3FD45A1F2420}"/>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C6A123DA-F5D2-1B32-764B-AAD6B9757176}"/>
              </a:ext>
            </a:extLst>
          </p:cNvPr>
          <p:cNvSpPr txBox="1"/>
          <p:nvPr/>
        </p:nvSpPr>
        <p:spPr>
          <a:xfrm>
            <a:off x="759990" y="1191625"/>
            <a:ext cx="11218332" cy="5739111"/>
          </a:xfrm>
          <a:prstGeom prst="rect">
            <a:avLst/>
          </a:prstGeom>
          <a:ln>
            <a:noFill/>
          </a:ln>
        </p:spPr>
        <p:txBody>
          <a:bodyPr wrap="square">
            <a:noAutofit/>
          </a:bodyPr>
          <a:lstStyle/>
          <a:p>
            <a:pPr marL="0" marR="0" lvl="0" indent="457200" algn="just" defTabSz="266700" rtl="0" eaLnBrk="1" fontAlgn="auto" latinLnBrk="0" hangingPunct="1">
              <a:lnSpc>
                <a:spcPct val="150000"/>
              </a:lnSpc>
              <a:spcBef>
                <a:spcPct val="0"/>
              </a:spcBef>
              <a:spcAft>
                <a:spcPct val="0"/>
              </a:spcAft>
              <a:buClrTx/>
              <a:buSzTx/>
              <a:buFontTx/>
              <a:buNone/>
              <a:tabLst/>
              <a:defRPr/>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4.</a:t>
            </a:r>
            <a:r>
              <a:rPr lang="zh-CN" altLang="en-US"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思路与方法</a:t>
            </a:r>
            <a:endPar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indent="457200" algn="just" defTabSz="266700">
              <a:lnSpc>
                <a:spcPct val="150000"/>
              </a:lnSpc>
              <a:spcBef>
                <a:spcPct val="0"/>
              </a:spcBef>
              <a:spcAft>
                <a:spcPct val="0"/>
              </a:spcAft>
              <a:defRPr/>
            </a:pPr>
            <a:r>
              <a:rPr lang="zh-CN" altLang="en-US" sz="2200" dirty="0">
                <a:latin typeface="华文楷体" panose="02010600040101010101" charset="-122"/>
                <a:ea typeface="华文楷体" panose="02010600040101010101" charset="-122"/>
              </a:rPr>
              <a:t>引言部分，最好交代调查研究的整体思路与逻辑框架，进而明确所用分析工具与方法。研究思路与技术路线一般要制图说明，研究方法则应分类列出并说明选用原因。思路与方法必须与研究任务高度契合，并体现出对既有文献的继承与发展。</a:t>
            </a:r>
            <a:endParaRPr lang="en-US" altLang="zh-CN" sz="2200" dirty="0">
              <a:latin typeface="华文楷体" panose="02010600040101010101" charset="-122"/>
              <a:ea typeface="华文楷体" panose="02010600040101010101" charset="-122"/>
            </a:endParaRPr>
          </a:p>
          <a:p>
            <a:pPr lvl="0" indent="457200" algn="just" defTabSz="266700">
              <a:lnSpc>
                <a:spcPct val="150000"/>
              </a:lnSpc>
              <a:spcBef>
                <a:spcPct val="0"/>
              </a:spcBef>
              <a:spcAft>
                <a:spcPct val="0"/>
              </a:spcAft>
              <a:defRPr/>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5.</a:t>
            </a:r>
            <a:r>
              <a:rPr lang="zh-CN" altLang="en-US"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创新点与不足</a:t>
            </a:r>
            <a:endPar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indent="457200" algn="just" defTabSz="266700">
              <a:lnSpc>
                <a:spcPct val="150000"/>
              </a:lnSpc>
              <a:spcBef>
                <a:spcPct val="0"/>
              </a:spcBef>
              <a:spcAft>
                <a:spcPct val="0"/>
              </a:spcAft>
              <a:defRPr/>
            </a:pPr>
            <a:r>
              <a:rPr lang="zh-CN" altLang="en-US" sz="2200" dirty="0">
                <a:latin typeface="华文楷体" panose="02010600040101010101" charset="-122"/>
                <a:ea typeface="华文楷体" panose="02010600040101010101" charset="-122"/>
              </a:rPr>
              <a:t>最后，还可明确交代调查研究的创新点与不足。创新点一般</a:t>
            </a:r>
            <a:r>
              <a:rPr lang="en-US" altLang="zh-CN" sz="2200" dirty="0">
                <a:latin typeface="华文楷体" panose="02010600040101010101" charset="-122"/>
                <a:ea typeface="华文楷体" panose="02010600040101010101" charset="-122"/>
              </a:rPr>
              <a:t>2-3</a:t>
            </a:r>
            <a:r>
              <a:rPr lang="zh-CN" altLang="en-US" sz="2200" dirty="0">
                <a:latin typeface="华文楷体" panose="02010600040101010101" charset="-122"/>
                <a:ea typeface="华文楷体" panose="02010600040101010101" charset="-122"/>
              </a:rPr>
              <a:t>个，可从研究视角、研究方法等方面展开，并与文献综述和思路方法的论述相呼应。坦然自陈不足，表明对调查研究的成效有清醒认知，其通常</a:t>
            </a:r>
            <a:r>
              <a:rPr lang="en-US" altLang="zh-CN" sz="2200" dirty="0">
                <a:latin typeface="华文楷体" panose="02010600040101010101" charset="-122"/>
                <a:ea typeface="华文楷体" panose="02010600040101010101" charset="-122"/>
              </a:rPr>
              <a:t>1-2</a:t>
            </a:r>
            <a:r>
              <a:rPr lang="zh-CN" altLang="en-US" sz="2200" dirty="0">
                <a:latin typeface="华文楷体" panose="02010600040101010101" charset="-122"/>
                <a:ea typeface="华文楷体" panose="02010600040101010101" charset="-122"/>
              </a:rPr>
              <a:t>点，多由理论局限和数据制约等客观条件切入。</a:t>
            </a:r>
          </a:p>
          <a:p>
            <a:pPr indent="457200" algn="just" defTabSz="266700">
              <a:lnSpc>
                <a:spcPct val="150000"/>
              </a:lnSpc>
              <a:spcBef>
                <a:spcPct val="0"/>
              </a:spcBef>
              <a:spcAft>
                <a:spcPct val="0"/>
              </a:spcAft>
              <a:defRPr/>
            </a:pP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E3E1ACDD-54D7-E38A-40C1-DD4761BF6FE3}"/>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18</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F8F4F747-18FD-C315-687D-7F5A11B356E8}"/>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一、统计调查报告基本结构</a:t>
            </a:r>
          </a:p>
        </p:txBody>
      </p:sp>
    </p:spTree>
    <p:extLst>
      <p:ext uri="{BB962C8B-B14F-4D97-AF65-F5344CB8AC3E}">
        <p14:creationId xmlns:p14="http://schemas.microsoft.com/office/powerpoint/2010/main" val="1470519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129554" y="1183341"/>
            <a:ext cx="10525655" cy="5238974"/>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a:t>
            </a:fld>
            <a:endParaRPr lang="zh-CN" altLang="en-US" sz="2000" dirty="0">
              <a:solidFill>
                <a:schemeClr val="tx1"/>
              </a:solidFill>
            </a:endParaRPr>
          </a:p>
        </p:txBody>
      </p:sp>
      <p:sp>
        <p:nvSpPr>
          <p:cNvPr id="10" name="圆角矩形 9"/>
          <p:cNvSpPr/>
          <p:nvPr/>
        </p:nvSpPr>
        <p:spPr>
          <a:xfrm>
            <a:off x="2647392" y="2118377"/>
            <a:ext cx="8159236" cy="722630"/>
          </a:xfrm>
          <a:prstGeom prst="roundRect">
            <a:avLst/>
          </a:prstGeom>
          <a:solidFill>
            <a:schemeClr val="accent2">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cs typeface="楷体" panose="02010609060101010101" charset="-122"/>
                <a:sym typeface="+mn-ea"/>
              </a:rPr>
              <a:t>第一节 统计报告种类</a:t>
            </a:r>
          </a:p>
        </p:txBody>
      </p:sp>
      <p:sp>
        <p:nvSpPr>
          <p:cNvPr id="11" name="圆角矩形 10"/>
          <p:cNvSpPr/>
          <p:nvPr/>
        </p:nvSpPr>
        <p:spPr>
          <a:xfrm>
            <a:off x="2647392" y="4482961"/>
            <a:ext cx="8159236" cy="722630"/>
          </a:xfrm>
          <a:prstGeom prst="round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spcBef>
                <a:spcPct val="0"/>
              </a:spcBef>
              <a:spcAft>
                <a:spcPct val="35000"/>
              </a:spcAft>
            </a:pPr>
            <a:r>
              <a:rPr lang="zh-CN" altLang="en-US" sz="3200" b="1" dirty="0">
                <a:latin typeface="楷体" panose="02010609060101010101" charset="-122"/>
                <a:ea typeface="楷体" panose="02010609060101010101" charset="-122"/>
                <a:sym typeface="+mn-ea"/>
              </a:rPr>
              <a:t>第三节 统计调查报告实例简析</a:t>
            </a: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791" y="595281"/>
            <a:ext cx="1972024" cy="1972024"/>
          </a:xfrm>
          <a:prstGeom prst="rect">
            <a:avLst/>
          </a:prstGeom>
        </p:spPr>
      </p:pic>
      <p:sp>
        <p:nvSpPr>
          <p:cNvPr id="3" name="圆角矩形 14"/>
          <p:cNvSpPr/>
          <p:nvPr/>
        </p:nvSpPr>
        <p:spPr>
          <a:xfrm>
            <a:off x="2647392" y="3300669"/>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第二节 统计调查报告的结构与要点</a:t>
            </a:r>
          </a:p>
        </p:txBody>
      </p:sp>
      <p:sp>
        <p:nvSpPr>
          <p:cNvPr id="8" name="Rectangle 2"/>
          <p:cNvSpPr txBox="1">
            <a:spLocks noChangeArrowheads="1"/>
          </p:cNvSpPr>
          <p:nvPr/>
        </p:nvSpPr>
        <p:spPr>
          <a:xfrm>
            <a:off x="1381771" y="158149"/>
            <a:ext cx="983274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本章内容</a:t>
            </a: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B83FB0-187D-1308-1146-7C21728B8517}"/>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73413AF9-3B23-00F9-246D-9DA79C619B20}"/>
              </a:ext>
            </a:extLst>
          </p:cNvPr>
          <p:cNvSpPr txBox="1"/>
          <p:nvPr/>
        </p:nvSpPr>
        <p:spPr>
          <a:xfrm>
            <a:off x="726124" y="879898"/>
            <a:ext cx="11218332" cy="5739111"/>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（四）正文主体</a:t>
            </a:r>
            <a:endParaRPr lang="en-US" altLang="zh-CN" sz="2800" b="1" dirty="0">
              <a:solidFill>
                <a:schemeClr val="accent2"/>
              </a:solidFill>
              <a:latin typeface="华文楷体" panose="02010600040101010101" charset="-122"/>
              <a:ea typeface="华文楷体" panose="02010600040101010101" charset="-122"/>
            </a:endParaRPr>
          </a:p>
          <a:p>
            <a:pPr indent="457200" algn="l" defTabSz="914400">
              <a:lnSpc>
                <a:spcPct val="200000"/>
              </a:lnSpc>
              <a:spcBef>
                <a:spcPts val="0"/>
              </a:spcBef>
              <a:buClrTx/>
              <a:buSzTx/>
              <a:buFontTx/>
            </a:pPr>
            <a:r>
              <a:rPr lang="zh-CN" altLang="en-US" sz="2200" dirty="0">
                <a:latin typeface="华文楷体" panose="02010600040101010101" charset="-122"/>
                <a:ea typeface="华文楷体" panose="02010600040101010101" charset="-122"/>
              </a:rPr>
              <a:t>正文主体是统计调查报告的核心，决定调查报告质量高低。鉴于其包含内容众多，应根据需要设置若干章节，以确保层次分明和重点突出。</a:t>
            </a:r>
          </a:p>
          <a:p>
            <a:pPr indent="457200" algn="l" defTabSz="914400">
              <a:lnSpc>
                <a:spcPct val="200000"/>
              </a:lnSpc>
              <a:spcBef>
                <a:spcPts val="0"/>
              </a:spcBef>
              <a:buClrTx/>
              <a:buSzTx/>
              <a:buFontTx/>
            </a:pPr>
            <a:r>
              <a:rPr lang="zh-CN" altLang="en-US" sz="2200" dirty="0">
                <a:latin typeface="华文楷体" panose="02010600040101010101" charset="-122"/>
                <a:ea typeface="华文楷体" panose="02010600040101010101" charset="-122"/>
              </a:rPr>
              <a:t>从层级安排方式看，有多种选择：</a:t>
            </a:r>
            <a:endParaRPr lang="en-US" altLang="zh-CN" sz="2200" dirty="0">
              <a:latin typeface="华文楷体" panose="02010600040101010101" charset="-122"/>
              <a:ea typeface="华文楷体" panose="02010600040101010101" charset="-122"/>
            </a:endParaRPr>
          </a:p>
          <a:p>
            <a:pPr indent="457200" algn="l" defTabSz="914400">
              <a:lnSpc>
                <a:spcPct val="200000"/>
              </a:lnSpc>
              <a:spcBef>
                <a:spcPts val="0"/>
              </a:spcBef>
              <a:buClrTx/>
              <a:buSzTx/>
              <a:buFontTx/>
            </a:pPr>
            <a:r>
              <a:rPr lang="zh-CN" altLang="en-US" sz="2200" dirty="0">
                <a:latin typeface="华文楷体" panose="02010600040101010101" charset="-122"/>
                <a:ea typeface="华文楷体" panose="02010600040101010101" charset="-122"/>
              </a:rPr>
              <a:t>一是层层深入的递进式，二是各层平行的并列式，三是按照事物发展脉络的顺序式，四是先总后分或先分后总的综合展开式。</a:t>
            </a:r>
            <a:endParaRPr lang="en-US" altLang="zh-CN" sz="2200" dirty="0">
              <a:latin typeface="华文楷体" panose="02010600040101010101" charset="-122"/>
              <a:ea typeface="华文楷体" panose="02010600040101010101" charset="-122"/>
            </a:endParaRPr>
          </a:p>
          <a:p>
            <a:pPr indent="457200" algn="l" defTabSz="914400">
              <a:lnSpc>
                <a:spcPct val="200000"/>
              </a:lnSpc>
              <a:spcBef>
                <a:spcPts val="0"/>
              </a:spcBef>
              <a:buClrTx/>
              <a:buSzTx/>
              <a:buFontTx/>
            </a:pPr>
            <a:r>
              <a:rPr lang="zh-CN" altLang="en-US" sz="2200" dirty="0">
                <a:latin typeface="华文楷体" panose="02010600040101010101" charset="-122"/>
                <a:ea typeface="华文楷体" panose="02010600040101010101" charset="-122"/>
              </a:rPr>
              <a:t>通常情况下，可将多种基本方式结合运用，如整体采用综合展开式，局部采用平行式或递进式。递进式在实践中最为常用，下面据其说明正文主体的结构安排。</a:t>
            </a: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C108DA5A-C0E8-02FC-CB52-59B3B269B854}"/>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19</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0BFED10A-A9A1-8110-F711-81A48E06D9A3}"/>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一、统计调查报告基本结构</a:t>
            </a:r>
          </a:p>
        </p:txBody>
      </p:sp>
    </p:spTree>
    <p:extLst>
      <p:ext uri="{BB962C8B-B14F-4D97-AF65-F5344CB8AC3E}">
        <p14:creationId xmlns:p14="http://schemas.microsoft.com/office/powerpoint/2010/main" val="26826908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B78CA6-7515-BFAD-2132-504A549D0F5C}"/>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AB0BE4D3-07A9-8514-3F0F-3DBF050D7422}"/>
              </a:ext>
            </a:extLst>
          </p:cNvPr>
          <p:cNvSpPr txBox="1"/>
          <p:nvPr/>
        </p:nvSpPr>
        <p:spPr>
          <a:xfrm>
            <a:off x="726124" y="879898"/>
            <a:ext cx="11218332" cy="5739111"/>
          </a:xfrm>
          <a:prstGeom prst="rect">
            <a:avLst/>
          </a:prstGeom>
          <a:ln>
            <a:noFill/>
          </a:ln>
        </p:spPr>
        <p:txBody>
          <a:bodyPr wrap="square">
            <a:noAutofit/>
          </a:bodyPr>
          <a:lstStyle/>
          <a:p>
            <a:pPr marL="228600" indent="-228600">
              <a:lnSpc>
                <a:spcPts val="3800"/>
              </a:lnSpc>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（四）正文主体</a:t>
            </a:r>
            <a:endParaRPr lang="en-US" altLang="zh-CN" sz="2800" b="1" dirty="0">
              <a:solidFill>
                <a:schemeClr val="accent2"/>
              </a:solidFill>
              <a:latin typeface="华文楷体" panose="02010600040101010101" charset="-122"/>
              <a:ea typeface="华文楷体" panose="02010600040101010101" charset="-122"/>
            </a:endParaRPr>
          </a:p>
          <a:p>
            <a:pPr marL="0" marR="0" lvl="0" indent="457200" algn="just" defTabSz="266700" rtl="0" eaLnBrk="1" fontAlgn="auto" latinLnBrk="0" hangingPunct="1">
              <a:lnSpc>
                <a:spcPct val="150000"/>
              </a:lnSpc>
              <a:spcBef>
                <a:spcPct val="0"/>
              </a:spcBef>
              <a:spcAft>
                <a:spcPct val="0"/>
              </a:spcAft>
              <a:buClrTx/>
              <a:buSzTx/>
              <a:buFontTx/>
              <a:buNone/>
              <a:tabLst/>
              <a:defRPr/>
            </a:pPr>
            <a:r>
              <a:rPr kumimoji="0" lang="en-US" altLang="zh-CN" sz="2500" b="1" i="0" u="none" strike="noStrike" kern="1200" cap="none" spc="0" normalizeH="0" baseline="0" noProof="0" dirty="0">
                <a:ln>
                  <a:noFill/>
                </a:ln>
                <a:solidFill>
                  <a:srgbClr val="5B9BD5"/>
                </a:solidFill>
                <a:effectLst/>
                <a:uLnTx/>
                <a:uFillTx/>
                <a:latin typeface="Times New Roman" panose="02020603050405020304" pitchFamily="18" charset="0"/>
                <a:ea typeface="华文楷体" panose="02010600040101010101" charset="-122"/>
                <a:cs typeface="Times New Roman" panose="02020603050405020304" pitchFamily="18" charset="0"/>
              </a:rPr>
              <a:t>1.</a:t>
            </a:r>
            <a:r>
              <a:rPr kumimoji="0" lang="zh-CN" altLang="en-US" sz="2500" b="1" i="0" u="none" strike="noStrike" kern="1200" cap="none" spc="0" normalizeH="0" baseline="0" noProof="0" dirty="0">
                <a:ln>
                  <a:noFill/>
                </a:ln>
                <a:solidFill>
                  <a:srgbClr val="5B9BD5"/>
                </a:solidFill>
                <a:effectLst/>
                <a:uLnTx/>
                <a:uFillTx/>
                <a:latin typeface="Times New Roman" panose="02020603050405020304" pitchFamily="18" charset="0"/>
                <a:ea typeface="华文楷体" panose="02010600040101010101" charset="-122"/>
                <a:cs typeface="Times New Roman" panose="02020603050405020304" pitchFamily="18" charset="0"/>
              </a:rPr>
              <a:t>理论基础</a:t>
            </a:r>
            <a:endParaRPr kumimoji="0" lang="en-US" altLang="zh-CN" sz="2500" b="1" i="0" u="none" strike="noStrike" kern="1200" cap="none" spc="0" normalizeH="0" baseline="0" noProof="0" dirty="0">
              <a:ln>
                <a:noFill/>
              </a:ln>
              <a:solidFill>
                <a:srgbClr val="5B9BD5"/>
              </a:solidFill>
              <a:effectLst/>
              <a:uLnTx/>
              <a:uFillTx/>
              <a:latin typeface="Times New Roman" panose="02020603050405020304" pitchFamily="18" charset="0"/>
              <a:ea typeface="华文楷体" panose="02010600040101010101" charset="-122"/>
              <a:cs typeface="Times New Roman" panose="02020603050405020304" pitchFamily="18" charset="0"/>
            </a:endParaRPr>
          </a:p>
          <a:p>
            <a:pPr marL="0" marR="0" lvl="0" indent="457200" algn="just" defTabSz="266700" rtl="0" eaLnBrk="1" fontAlgn="auto" latinLnBrk="0" hangingPunct="1">
              <a:lnSpc>
                <a:spcPct val="150000"/>
              </a:lnSpc>
              <a:spcBef>
                <a:spcPct val="0"/>
              </a:spcBef>
              <a:spcAft>
                <a:spcPct val="0"/>
              </a:spcAft>
              <a:buClrTx/>
              <a:buSzTx/>
              <a:buFontTx/>
              <a:buNone/>
              <a:tabLst/>
              <a:defRPr/>
            </a:pPr>
            <a:r>
              <a:rPr lang="zh-CN" altLang="en-US" sz="2300" dirty="0">
                <a:latin typeface="华文楷体" panose="02010600040101010101" charset="-122"/>
                <a:ea typeface="华文楷体" panose="02010600040101010101" charset="-122"/>
              </a:rPr>
              <a:t>统计调查研究中，为揭示特定问题的成因与决定因素，明确目标变量和主要解释变量，往往需要选取相关理论作为基础。一方面，根据理论研究确定需要考察的变量，据其设计调查问卷。另一方面，根据理论研究针对变量之间的关系提出待检验假说，为后续统计分析和经验检验提供标靶。</a:t>
            </a:r>
            <a:endParaRPr lang="en-US" altLang="zh-CN" sz="2300" dirty="0">
              <a:latin typeface="华文楷体" panose="02010600040101010101" charset="-122"/>
              <a:ea typeface="华文楷体" panose="02010600040101010101" charset="-122"/>
            </a:endParaRPr>
          </a:p>
          <a:p>
            <a:pPr marL="0" marR="0" lvl="0" indent="457200" algn="just" defTabSz="266700" rtl="0" eaLnBrk="1" fontAlgn="auto" latinLnBrk="0" hangingPunct="1">
              <a:lnSpc>
                <a:spcPct val="150000"/>
              </a:lnSpc>
              <a:spcBef>
                <a:spcPct val="0"/>
              </a:spcBef>
              <a:spcAft>
                <a:spcPct val="0"/>
              </a:spcAft>
              <a:buClrTx/>
              <a:buSzTx/>
              <a:buFontTx/>
              <a:buNone/>
              <a:tabLst/>
              <a:defRPr/>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调查设计与实施</a:t>
            </a:r>
            <a:endPar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indent="457200" algn="just" defTabSz="266700">
              <a:lnSpc>
                <a:spcPct val="150000"/>
              </a:lnSpc>
              <a:spcBef>
                <a:spcPct val="0"/>
              </a:spcBef>
              <a:spcAft>
                <a:spcPct val="0"/>
              </a:spcAft>
              <a:defRPr/>
            </a:pPr>
            <a:r>
              <a:rPr lang="zh-CN" altLang="en-US" sz="2300" dirty="0">
                <a:latin typeface="华文楷体" panose="02010600040101010101" charset="-122"/>
                <a:ea typeface="华文楷体" panose="02010600040101010101" charset="-122"/>
              </a:rPr>
              <a:t>调查设计与实施情况决定所获取一手数据的质量，是攸关统计调查研究成败的关键。</a:t>
            </a:r>
            <a:endParaRPr lang="en-US" altLang="zh-CN" sz="2300" dirty="0">
              <a:latin typeface="华文楷体" panose="02010600040101010101" charset="-122"/>
              <a:ea typeface="华文楷体" panose="02010600040101010101" charset="-122"/>
            </a:endParaRPr>
          </a:p>
          <a:p>
            <a:pPr indent="457200" algn="just" defTabSz="266700">
              <a:lnSpc>
                <a:spcPct val="150000"/>
              </a:lnSpc>
              <a:spcBef>
                <a:spcPct val="0"/>
              </a:spcBef>
              <a:spcAft>
                <a:spcPct val="0"/>
              </a:spcAft>
              <a:defRPr/>
            </a:pPr>
            <a:r>
              <a:rPr lang="zh-CN" altLang="en-US" sz="2300" dirty="0">
                <a:latin typeface="华文楷体" panose="02010600040101010101" charset="-122"/>
                <a:ea typeface="华文楷体" panose="02010600040101010101" charset="-122"/>
              </a:rPr>
              <a:t>其主要环节包括：调查方案设计方面和调查实施方面。</a:t>
            </a:r>
            <a:endParaRPr lang="en-US" altLang="zh-CN" sz="2300" dirty="0">
              <a:latin typeface="华文楷体" panose="02010600040101010101" charset="-122"/>
              <a:ea typeface="华文楷体" panose="02010600040101010101" charset="-122"/>
            </a:endParaRPr>
          </a:p>
          <a:p>
            <a:pPr indent="457200" algn="just" defTabSz="266700">
              <a:lnSpc>
                <a:spcPct val="150000"/>
              </a:lnSpc>
              <a:spcBef>
                <a:spcPct val="0"/>
              </a:spcBef>
              <a:spcAft>
                <a:spcPct val="0"/>
              </a:spcAft>
              <a:defRPr/>
            </a:pPr>
            <a:endParaRPr lang="en-US" altLang="zh-CN" sz="2200" dirty="0">
              <a:latin typeface="华文楷体" panose="02010600040101010101" charset="-122"/>
              <a:ea typeface="华文楷体" panose="02010600040101010101" charset="-122"/>
            </a:endParaRPr>
          </a:p>
        </p:txBody>
      </p:sp>
      <p:sp>
        <p:nvSpPr>
          <p:cNvPr id="6" name="灯片编号占位符 6">
            <a:extLst>
              <a:ext uri="{FF2B5EF4-FFF2-40B4-BE49-F238E27FC236}">
                <a16:creationId xmlns:a16="http://schemas.microsoft.com/office/drawing/2014/main" id="{FA74F18C-0B9B-9B9B-F796-62967D91FC72}"/>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20</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C2B7ECC1-88CB-1C3F-07E7-07831F34780B}"/>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一、统计调查报告基本结构</a:t>
            </a:r>
          </a:p>
        </p:txBody>
      </p:sp>
    </p:spTree>
    <p:extLst>
      <p:ext uri="{BB962C8B-B14F-4D97-AF65-F5344CB8AC3E}">
        <p14:creationId xmlns:p14="http://schemas.microsoft.com/office/powerpoint/2010/main" val="2379181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956A98-EE21-8AFC-E7C2-47AC1BFD811B}"/>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D8A882E1-500F-5EEB-2BE4-8ECCB1B54FCF}"/>
              </a:ext>
            </a:extLst>
          </p:cNvPr>
          <p:cNvSpPr txBox="1"/>
          <p:nvPr/>
        </p:nvSpPr>
        <p:spPr>
          <a:xfrm>
            <a:off x="726124" y="879898"/>
            <a:ext cx="11218332" cy="5739111"/>
          </a:xfrm>
          <a:prstGeom prst="rect">
            <a:avLst/>
          </a:prstGeom>
          <a:ln>
            <a:noFill/>
          </a:ln>
        </p:spPr>
        <p:txBody>
          <a:bodyPr wrap="square">
            <a:noAutofit/>
          </a:bodyPr>
          <a:lstStyle/>
          <a:p>
            <a:pPr indent="457200" algn="just" defTabSz="266700">
              <a:lnSpc>
                <a:spcPct val="150000"/>
              </a:lnSpc>
              <a:spcBef>
                <a:spcPct val="0"/>
              </a:spcBef>
              <a:spcAft>
                <a:spcPct val="0"/>
              </a:spcAft>
              <a:defRPr/>
            </a:pPr>
            <a:r>
              <a:rPr lang="zh-CN" altLang="en-US" sz="2400" dirty="0">
                <a:latin typeface="华文楷体" panose="02010600040101010101" charset="-122"/>
                <a:ea typeface="华文楷体" panose="02010600040101010101" charset="-122"/>
              </a:rPr>
              <a:t>上述环节中，调查方式和方法的确定是核心工作。</a:t>
            </a:r>
            <a:endParaRPr lang="en-US" altLang="zh-CN" sz="2400" dirty="0">
              <a:latin typeface="华文楷体" panose="02010600040101010101" charset="-122"/>
              <a:ea typeface="华文楷体" panose="02010600040101010101" charset="-122"/>
            </a:endParaRPr>
          </a:p>
          <a:p>
            <a:pPr marL="0" marR="0" lvl="0" indent="457200" algn="just" defTabSz="266700" rtl="0" eaLnBrk="1" fontAlgn="auto" latinLnBrk="0" hangingPunct="1">
              <a:lnSpc>
                <a:spcPct val="150000"/>
              </a:lnSpc>
              <a:spcBef>
                <a:spcPct val="0"/>
              </a:spcBef>
              <a:spcAft>
                <a:spcPct val="0"/>
              </a:spcAft>
              <a:buClrTx/>
              <a:buSzTx/>
              <a:buFontTx/>
              <a:buNone/>
              <a:tabLst/>
              <a:defRPr/>
            </a:pPr>
            <a:r>
              <a:rPr lang="zh-CN" altLang="en-US" sz="2400" dirty="0">
                <a:latin typeface="华文楷体" panose="02010600040101010101" charset="-122"/>
                <a:ea typeface="华文楷体" panose="02010600040101010101" charset="-122"/>
              </a:rPr>
              <a:t>调查方式解决如何收集数据信息的问题：针对定性研究，可使用文案调查、小组访谈、深度访谈等方式，据此所得信息既可加深对研究对象的认识，还常用于提升定量研究的问卷设计质量；针对定量研究，可使用观察法、实验法和问卷法，问卷法还可根据发放回收方式细分为面访调查、邮寄调查、电话调查、网络调查等多类。</a:t>
            </a:r>
            <a:endParaRPr lang="en-US" altLang="zh-CN" sz="2400" dirty="0">
              <a:latin typeface="华文楷体" panose="02010600040101010101" charset="-122"/>
              <a:ea typeface="华文楷体" panose="02010600040101010101" charset="-122"/>
            </a:endParaRPr>
          </a:p>
          <a:p>
            <a:pPr marL="0" marR="0" lvl="0" indent="457200" algn="just" defTabSz="266700" rtl="0" eaLnBrk="1" fontAlgn="auto" latinLnBrk="0" hangingPunct="1">
              <a:lnSpc>
                <a:spcPct val="150000"/>
              </a:lnSpc>
              <a:spcBef>
                <a:spcPct val="0"/>
              </a:spcBef>
              <a:spcAft>
                <a:spcPct val="0"/>
              </a:spcAft>
              <a:buClrTx/>
              <a:buSzTx/>
              <a:buFontTx/>
              <a:buNone/>
              <a:tabLst/>
              <a:defRPr/>
            </a:pPr>
            <a:r>
              <a:rPr lang="zh-CN" altLang="en-US" sz="2400" dirty="0">
                <a:latin typeface="华文楷体" panose="02010600040101010101" charset="-122"/>
                <a:ea typeface="华文楷体" panose="02010600040101010101" charset="-122"/>
              </a:rPr>
              <a:t>调查方法用于解决如何获得样本的问题，其核心是确保样本对总体的代表性。除重大国情国力调查或总体规模很小的特殊情况可采用全面调查（普查）外，绝大多数调查研究都采用抽样调查。根据总体中不同单位进入样本时是否遵循随机原则，分为概率抽样与非概率抽样。</a:t>
            </a:r>
          </a:p>
        </p:txBody>
      </p:sp>
      <p:sp>
        <p:nvSpPr>
          <p:cNvPr id="6" name="灯片编号占位符 6">
            <a:extLst>
              <a:ext uri="{FF2B5EF4-FFF2-40B4-BE49-F238E27FC236}">
                <a16:creationId xmlns:a16="http://schemas.microsoft.com/office/drawing/2014/main" id="{E2616E27-D36D-C7D4-F8C6-AAFA571CD348}"/>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21</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98E627D6-F297-F5CF-1225-C28CB3E2CDA7}"/>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一、统计调查报告基本结构</a:t>
            </a:r>
          </a:p>
        </p:txBody>
      </p:sp>
    </p:spTree>
    <p:extLst>
      <p:ext uri="{BB962C8B-B14F-4D97-AF65-F5344CB8AC3E}">
        <p14:creationId xmlns:p14="http://schemas.microsoft.com/office/powerpoint/2010/main" val="13372692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772A08-2707-75EA-565C-55E70F2B1744}"/>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4FEECACE-F302-B33E-A6EE-CE8E7119EB7B}"/>
              </a:ext>
            </a:extLst>
          </p:cNvPr>
          <p:cNvSpPr txBox="1"/>
          <p:nvPr/>
        </p:nvSpPr>
        <p:spPr>
          <a:xfrm>
            <a:off x="726124" y="879898"/>
            <a:ext cx="11218332" cy="5739111"/>
          </a:xfrm>
          <a:prstGeom prst="rect">
            <a:avLst/>
          </a:prstGeom>
          <a:ln>
            <a:noFill/>
          </a:ln>
        </p:spPr>
        <p:txBody>
          <a:bodyPr wrap="square">
            <a:noAutofit/>
          </a:bodyPr>
          <a:lstStyle/>
          <a:p>
            <a:pPr marL="0" marR="0" lvl="0" indent="457200" algn="just" defTabSz="266700" rtl="0" eaLnBrk="1" fontAlgn="auto" latinLnBrk="0" hangingPunct="1">
              <a:lnSpc>
                <a:spcPct val="150000"/>
              </a:lnSpc>
              <a:spcBef>
                <a:spcPct val="0"/>
              </a:spcBef>
              <a:spcAft>
                <a:spcPct val="0"/>
              </a:spcAft>
              <a:buClrTx/>
              <a:buSzTx/>
              <a:buFontTx/>
              <a:buNone/>
              <a:tabLst/>
              <a:defRPr/>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3.</a:t>
            </a:r>
            <a:r>
              <a:rPr lang="zh-CN" altLang="en-US"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基础统计分析</a:t>
            </a:r>
            <a:endPar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marL="0" marR="0" lvl="0" indent="457200" algn="just" defTabSz="266700" rtl="0" eaLnBrk="1" fontAlgn="auto" latinLnBrk="0" hangingPunct="1">
              <a:lnSpc>
                <a:spcPct val="150000"/>
              </a:lnSpc>
              <a:spcBef>
                <a:spcPct val="0"/>
              </a:spcBef>
              <a:spcAft>
                <a:spcPct val="0"/>
              </a:spcAft>
              <a:buClrTx/>
              <a:buSzTx/>
              <a:buFontTx/>
              <a:buNone/>
              <a:tabLst/>
              <a:defRPr/>
            </a:pPr>
            <a:r>
              <a:rPr lang="zh-CN" altLang="en-US" sz="2200" dirty="0">
                <a:latin typeface="华文楷体" panose="02010600040101010101" charset="-122"/>
                <a:ea typeface="华文楷体" panose="02010600040101010101" charset="-122"/>
              </a:rPr>
              <a:t>针对调查获得的数据进行各类统计分析，是统计调查报告的重要工作。</a:t>
            </a:r>
            <a:endParaRPr lang="en-US" altLang="zh-CN" sz="2200" dirty="0">
              <a:latin typeface="华文楷体" panose="02010600040101010101" charset="-122"/>
              <a:ea typeface="华文楷体" panose="02010600040101010101" charset="-122"/>
            </a:endParaRPr>
          </a:p>
          <a:p>
            <a:pPr marL="0" marR="0" lvl="0" indent="457200" algn="just" defTabSz="266700" rtl="0" eaLnBrk="1" fontAlgn="auto" latinLnBrk="0" hangingPunct="1">
              <a:lnSpc>
                <a:spcPct val="150000"/>
              </a:lnSpc>
              <a:spcBef>
                <a:spcPct val="0"/>
              </a:spcBef>
              <a:spcAft>
                <a:spcPct val="0"/>
              </a:spcAft>
              <a:buClrTx/>
              <a:buSzTx/>
              <a:buFontTx/>
              <a:buNone/>
              <a:tabLst/>
              <a:defRPr/>
            </a:pPr>
            <a:r>
              <a:rPr lang="zh-CN" altLang="en-US" sz="2200" dirty="0">
                <a:latin typeface="华文楷体" panose="02010600040101010101" charset="-122"/>
                <a:ea typeface="华文楷体" panose="02010600040101010101" charset="-122"/>
              </a:rPr>
              <a:t>统计调查报告常用的统计方法主要有两类：一是描述统计分析，如经验分布、四阶矩、统计图表，主要用于刻画单一变量的特征；二是多元统计分析，如列联分析、方差分析、相关分析、回归分析、因子分子、聚类分析等，用于考察变量之间的关系。</a:t>
            </a:r>
            <a:endParaRPr lang="en-US" altLang="zh-CN" sz="2200" dirty="0">
              <a:latin typeface="华文楷体" panose="02010600040101010101" charset="-122"/>
              <a:ea typeface="华文楷体" panose="02010600040101010101" charset="-122"/>
            </a:endParaRPr>
          </a:p>
          <a:p>
            <a:pPr indent="457200" algn="just" defTabSz="266700">
              <a:lnSpc>
                <a:spcPct val="150000"/>
              </a:lnSpc>
              <a:spcBef>
                <a:spcPct val="0"/>
              </a:spcBef>
              <a:spcAft>
                <a:spcPct val="0"/>
              </a:spcAft>
              <a:defRPr/>
            </a:pPr>
            <a:r>
              <a:rPr lang="en-US" altLang="zh-CN" sz="24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4.</a:t>
            </a:r>
            <a:r>
              <a:rPr lang="zh-CN" altLang="en-US" sz="24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扩展模型分析</a:t>
            </a:r>
            <a:endParaRPr lang="en-US" altLang="zh-CN" sz="24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indent="457200" algn="just" defTabSz="266700">
              <a:lnSpc>
                <a:spcPct val="150000"/>
              </a:lnSpc>
              <a:spcBef>
                <a:spcPct val="0"/>
              </a:spcBef>
              <a:spcAft>
                <a:spcPct val="0"/>
              </a:spcAft>
              <a:defRPr/>
            </a:pPr>
            <a:r>
              <a:rPr lang="zh-CN" altLang="en-US" sz="2200" dirty="0">
                <a:latin typeface="华文楷体" panose="02010600040101010101" charset="-122"/>
                <a:ea typeface="华文楷体" panose="02010600040101010101" charset="-122"/>
              </a:rPr>
              <a:t>统计调查报告以统计方法为重要基础，但不排斥其他分析工具。经济学中的计量经济学模型、博弈论方法、实验经济学方法，计算机科学中的决策树、神经网络、随机森林、支持向量机、深度学习等机器学习算法，数学中的模糊集方法，以及管理学和心理学领域的有关方法，均可根据需要灵活选用。</a:t>
            </a:r>
            <a:endParaRPr lang="en-US" altLang="zh-CN" sz="24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marL="0" marR="0" lvl="0" indent="457200" algn="just" defTabSz="266700" rtl="0" eaLnBrk="1" fontAlgn="auto" latinLnBrk="0" hangingPunct="1">
              <a:lnSpc>
                <a:spcPct val="150000"/>
              </a:lnSpc>
              <a:spcBef>
                <a:spcPct val="0"/>
              </a:spcBef>
              <a:spcAft>
                <a:spcPct val="0"/>
              </a:spcAft>
              <a:buClrTx/>
              <a:buSzTx/>
              <a:buFontTx/>
              <a:buNone/>
              <a:tabLst/>
              <a:defRPr/>
            </a:pPr>
            <a:endParaRPr lang="en-US" altLang="zh-CN" sz="2200" dirty="0">
              <a:latin typeface="华文楷体" panose="02010600040101010101" charset="-122"/>
              <a:ea typeface="华文楷体" panose="02010600040101010101" charset="-122"/>
            </a:endParaRPr>
          </a:p>
        </p:txBody>
      </p:sp>
      <p:sp>
        <p:nvSpPr>
          <p:cNvPr id="6" name="灯片编号占位符 6">
            <a:extLst>
              <a:ext uri="{FF2B5EF4-FFF2-40B4-BE49-F238E27FC236}">
                <a16:creationId xmlns:a16="http://schemas.microsoft.com/office/drawing/2014/main" id="{6178291E-2EB8-ABC1-B144-CF602CEF2F0A}"/>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22</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98DE0149-4468-6B4F-477C-8B78614EBE77}"/>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一、统计调查报告基本结构</a:t>
            </a:r>
          </a:p>
        </p:txBody>
      </p:sp>
    </p:spTree>
    <p:extLst>
      <p:ext uri="{BB962C8B-B14F-4D97-AF65-F5344CB8AC3E}">
        <p14:creationId xmlns:p14="http://schemas.microsoft.com/office/powerpoint/2010/main" val="27135749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E95028-2DB6-AA24-B1A1-9865344F0E2D}"/>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2E2464D3-424A-477C-353E-39328AD0E2E2}"/>
              </a:ext>
            </a:extLst>
          </p:cNvPr>
          <p:cNvSpPr txBox="1"/>
          <p:nvPr/>
        </p:nvSpPr>
        <p:spPr>
          <a:xfrm>
            <a:off x="726124" y="879898"/>
            <a:ext cx="11218332" cy="5739111"/>
          </a:xfrm>
          <a:prstGeom prst="rect">
            <a:avLst/>
          </a:prstGeom>
          <a:ln>
            <a:noFill/>
          </a:ln>
        </p:spPr>
        <p:txBody>
          <a:bodyPr wrap="square">
            <a:noAutofit/>
          </a:bodyPr>
          <a:lstStyle/>
          <a:p>
            <a:pPr marL="228600" indent="-228600">
              <a:lnSpc>
                <a:spcPts val="3800"/>
              </a:lnSpc>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（五）结论与建议</a:t>
            </a:r>
            <a:endParaRPr lang="en-US" altLang="zh-CN" sz="2800" b="1" dirty="0">
              <a:solidFill>
                <a:schemeClr val="accent2"/>
              </a:solidFill>
              <a:latin typeface="华文楷体" panose="02010600040101010101" charset="-122"/>
              <a:ea typeface="华文楷体" panose="02010600040101010101" charset="-122"/>
            </a:endParaRPr>
          </a:p>
          <a:p>
            <a:pPr marL="0" marR="0" lvl="0" indent="457200" algn="just" defTabSz="266700" rtl="0" eaLnBrk="1" fontAlgn="auto" latinLnBrk="0" hangingPunct="1">
              <a:lnSpc>
                <a:spcPct val="150000"/>
              </a:lnSpc>
              <a:spcBef>
                <a:spcPct val="0"/>
              </a:spcBef>
              <a:spcAft>
                <a:spcPct val="0"/>
              </a:spcAft>
              <a:buClrTx/>
              <a:buSzTx/>
              <a:buFontTx/>
              <a:buNone/>
              <a:tabLst/>
              <a:defRPr/>
            </a:pPr>
            <a:r>
              <a:rPr lang="zh-CN" altLang="en-US" sz="2300" dirty="0">
                <a:latin typeface="华文楷体" panose="02010600040101010101" charset="-122"/>
                <a:ea typeface="华文楷体" panose="02010600040101010101" charset="-122"/>
              </a:rPr>
              <a:t>统计调查报告的结尾，给出研究结论与对策建议。</a:t>
            </a:r>
            <a:endParaRPr lang="en-US" altLang="zh-CN" sz="2300" dirty="0">
              <a:latin typeface="华文楷体" panose="02010600040101010101" charset="-122"/>
              <a:ea typeface="华文楷体" panose="02010600040101010101" charset="-122"/>
            </a:endParaRPr>
          </a:p>
          <a:p>
            <a:pPr marL="0" marR="0" lvl="0" indent="457200" algn="just" defTabSz="266700" rtl="0" eaLnBrk="1" fontAlgn="auto" latinLnBrk="0" hangingPunct="1">
              <a:lnSpc>
                <a:spcPct val="150000"/>
              </a:lnSpc>
              <a:spcBef>
                <a:spcPct val="0"/>
              </a:spcBef>
              <a:spcAft>
                <a:spcPct val="0"/>
              </a:spcAft>
              <a:buClrTx/>
              <a:buSzTx/>
              <a:buFontTx/>
              <a:buNone/>
              <a:tabLst/>
              <a:defRPr/>
            </a:pPr>
            <a:r>
              <a:rPr lang="zh-CN" altLang="en-US" sz="2300" dirty="0">
                <a:latin typeface="华文楷体" panose="02010600040101010101" charset="-122"/>
                <a:ea typeface="华文楷体" panose="02010600040101010101" charset="-122"/>
              </a:rPr>
              <a:t>结论是结尾的核心内容。其应分条展开，大型调查报告还可分几大块逐一分小节列出。结论要力求满足三点要求：一是必须依托报告正文分析结果，确保言之有据，正文无法支撑的观点，即使坚信其正确也不能纳入；二是要做有效整合与提炼，而非对正文结果的直接罗列堆砌，重在挤水分、提纯度、淘沙炼金，并将分散于不同章节之下有关联的结果冶于一炉；三是结论行文应力求简练，直抵要害、惜字如金。</a:t>
            </a:r>
          </a:p>
          <a:p>
            <a:pPr marL="0" marR="0" lvl="0" indent="457200" algn="just" defTabSz="266700" rtl="0" eaLnBrk="1" fontAlgn="auto" latinLnBrk="0" hangingPunct="1">
              <a:lnSpc>
                <a:spcPct val="150000"/>
              </a:lnSpc>
              <a:spcBef>
                <a:spcPct val="0"/>
              </a:spcBef>
              <a:spcAft>
                <a:spcPct val="0"/>
              </a:spcAft>
              <a:buClrTx/>
              <a:buSzTx/>
              <a:buFontTx/>
              <a:buNone/>
              <a:tabLst/>
              <a:defRPr/>
            </a:pPr>
            <a:r>
              <a:rPr lang="zh-CN" altLang="en-US" sz="2300" dirty="0">
                <a:latin typeface="华文楷体" panose="02010600040101010101" charset="-122"/>
                <a:ea typeface="华文楷体" panose="02010600040101010101" charset="-122"/>
              </a:rPr>
              <a:t>建议是结论的自然延伸，其最能体现研究价值，必须严格立足研究发现。撰写建议，要避免两种不良倾向：一是过于空泛的正确废话，该做法虽安全无风险，但对解决问题并无益处；二是照搬同类研究得出的建议，而罔顾其是否获得自身研究结论支持。</a:t>
            </a:r>
            <a:endParaRPr lang="en-US" altLang="zh-CN" sz="2300" dirty="0">
              <a:latin typeface="华文楷体" panose="02010600040101010101" charset="-122"/>
              <a:ea typeface="华文楷体" panose="02010600040101010101" charset="-122"/>
            </a:endParaRPr>
          </a:p>
        </p:txBody>
      </p:sp>
      <p:sp>
        <p:nvSpPr>
          <p:cNvPr id="6" name="灯片编号占位符 6">
            <a:extLst>
              <a:ext uri="{FF2B5EF4-FFF2-40B4-BE49-F238E27FC236}">
                <a16:creationId xmlns:a16="http://schemas.microsoft.com/office/drawing/2014/main" id="{F5753A6A-E0A2-A323-604B-A82C136CC667}"/>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23</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7988EA96-C6E1-8FD6-92C1-92DA4B76E3F8}"/>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一、统计调查报告基本结构</a:t>
            </a:r>
          </a:p>
        </p:txBody>
      </p:sp>
    </p:spTree>
    <p:extLst>
      <p:ext uri="{BB962C8B-B14F-4D97-AF65-F5344CB8AC3E}">
        <p14:creationId xmlns:p14="http://schemas.microsoft.com/office/powerpoint/2010/main" val="12604072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0462A6-2084-9AF7-6E97-F9BB1D5DF1F1}"/>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BEC41524-CF12-653C-1971-07032659A9F3}"/>
              </a:ext>
            </a:extLst>
          </p:cNvPr>
          <p:cNvSpPr txBox="1"/>
          <p:nvPr/>
        </p:nvSpPr>
        <p:spPr>
          <a:xfrm>
            <a:off x="726124" y="879898"/>
            <a:ext cx="11218332" cy="5739111"/>
          </a:xfrm>
          <a:prstGeom prst="rect">
            <a:avLst/>
          </a:prstGeom>
          <a:ln>
            <a:noFill/>
          </a:ln>
        </p:spPr>
        <p:txBody>
          <a:bodyPr wrap="square">
            <a:noAutofit/>
          </a:bodyPr>
          <a:lstStyle/>
          <a:p>
            <a:pPr marL="228600" indent="-228600">
              <a:lnSpc>
                <a:spcPts val="3800"/>
              </a:lnSpc>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（六）参考文献与附录</a:t>
            </a:r>
            <a:endParaRPr lang="en-US" altLang="zh-CN" sz="2800" b="1" dirty="0">
              <a:solidFill>
                <a:schemeClr val="accent2"/>
              </a:solidFill>
              <a:latin typeface="华文楷体" panose="02010600040101010101" charset="-122"/>
              <a:ea typeface="华文楷体" panose="02010600040101010101" charset="-122"/>
            </a:endParaRPr>
          </a:p>
          <a:p>
            <a:pPr marL="0" marR="0" lvl="0" indent="457200" algn="just" defTabSz="266700" rtl="0" eaLnBrk="1" fontAlgn="auto" latinLnBrk="0" hangingPunct="1">
              <a:lnSpc>
                <a:spcPct val="150000"/>
              </a:lnSpc>
              <a:spcBef>
                <a:spcPct val="0"/>
              </a:spcBef>
              <a:spcAft>
                <a:spcPct val="0"/>
              </a:spcAft>
              <a:buClrTx/>
              <a:buSzTx/>
              <a:buFontTx/>
              <a:buNone/>
              <a:tabLst/>
              <a:defRPr/>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参考文献</a:t>
            </a:r>
          </a:p>
          <a:p>
            <a:pPr marL="0" marR="0" lvl="0" indent="457200" algn="just" defTabSz="266700" rtl="0" eaLnBrk="1" fontAlgn="auto" latinLnBrk="0" hangingPunct="1">
              <a:lnSpc>
                <a:spcPct val="150000"/>
              </a:lnSpc>
              <a:spcBef>
                <a:spcPct val="0"/>
              </a:spcBef>
              <a:spcAft>
                <a:spcPct val="0"/>
              </a:spcAft>
              <a:buClrTx/>
              <a:buSzTx/>
              <a:buFontTx/>
              <a:buNone/>
              <a:tabLst/>
              <a:defRPr/>
            </a:pPr>
            <a:r>
              <a:rPr lang="zh-CN" altLang="en-US" sz="2300" dirty="0">
                <a:latin typeface="华文楷体" panose="02010600040101010101" charset="-122"/>
                <a:ea typeface="华文楷体" panose="02010600040101010101" charset="-122"/>
              </a:rPr>
              <a:t>撰写统计调查报告，在同类研究回顾与理论方法介绍部分，会涉及有关参考文献。这些文献构成开展自身研究的基础和参照系，为读者评判该报告的创新工作提供依据。如不予注明，容易令读者误将他人贡献与其混淆，甚至构成学术不端。通常将参考文献集中列于文后，并按出现次序或作者音序排列。此外也可采用脚注形式，在引用页下方注明文献信息。</a:t>
            </a:r>
            <a:endParaRPr lang="en-US" altLang="zh-CN" sz="2300" dirty="0">
              <a:latin typeface="华文楷体" panose="02010600040101010101" charset="-122"/>
              <a:ea typeface="华文楷体" panose="02010600040101010101" charset="-122"/>
            </a:endParaRPr>
          </a:p>
          <a:p>
            <a:pPr indent="457200" algn="just" defTabSz="266700">
              <a:lnSpc>
                <a:spcPct val="150000"/>
              </a:lnSpc>
              <a:spcBef>
                <a:spcPct val="0"/>
              </a:spcBef>
              <a:spcAft>
                <a:spcPct val="0"/>
              </a:spcAft>
              <a:defRPr/>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．附录</a:t>
            </a:r>
          </a:p>
          <a:p>
            <a:pPr marL="0" marR="0" lvl="0" indent="457200" algn="just" defTabSz="266700" rtl="0" eaLnBrk="1" fontAlgn="auto" latinLnBrk="0" hangingPunct="1">
              <a:lnSpc>
                <a:spcPct val="150000"/>
              </a:lnSpc>
              <a:spcBef>
                <a:spcPct val="0"/>
              </a:spcBef>
              <a:spcAft>
                <a:spcPct val="0"/>
              </a:spcAft>
              <a:buClrTx/>
              <a:buSzTx/>
              <a:buFontTx/>
              <a:buNone/>
              <a:tabLst/>
              <a:defRPr/>
            </a:pPr>
            <a:r>
              <a:rPr lang="zh-CN" altLang="en-US" sz="2300" dirty="0">
                <a:latin typeface="华文楷体" panose="02010600040101010101" charset="-122"/>
                <a:ea typeface="华文楷体" panose="02010600040101010101" charset="-122"/>
              </a:rPr>
              <a:t>附录与正文相对，用于承载各类不宜放入正文但对读者有潜在用处的相关信息。</a:t>
            </a:r>
            <a:endParaRPr lang="en-US" altLang="zh-CN" sz="2300" dirty="0">
              <a:latin typeface="华文楷体" panose="02010600040101010101" charset="-122"/>
              <a:ea typeface="华文楷体" panose="02010600040101010101" charset="-122"/>
            </a:endParaRPr>
          </a:p>
        </p:txBody>
      </p:sp>
      <p:sp>
        <p:nvSpPr>
          <p:cNvPr id="6" name="灯片编号占位符 6">
            <a:extLst>
              <a:ext uri="{FF2B5EF4-FFF2-40B4-BE49-F238E27FC236}">
                <a16:creationId xmlns:a16="http://schemas.microsoft.com/office/drawing/2014/main" id="{0140D82A-E4A2-ECB2-2EEE-B7E0AFEC8F06}"/>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24</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84212E44-C047-4614-3EB4-D7BEF8E99290}"/>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一、统计调查报告基本结构</a:t>
            </a:r>
          </a:p>
        </p:txBody>
      </p:sp>
    </p:spTree>
    <p:extLst>
      <p:ext uri="{BB962C8B-B14F-4D97-AF65-F5344CB8AC3E}">
        <p14:creationId xmlns:p14="http://schemas.microsoft.com/office/powerpoint/2010/main" val="22141776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23BCC-52D8-4E62-85EB-87CC97D691A7}"/>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E640F204-42E4-692F-BB06-AB7093D95625}"/>
              </a:ext>
            </a:extLst>
          </p:cNvPr>
          <p:cNvSpPr txBox="1"/>
          <p:nvPr/>
        </p:nvSpPr>
        <p:spPr>
          <a:xfrm>
            <a:off x="709190" y="771525"/>
            <a:ext cx="11406610" cy="5739111"/>
          </a:xfrm>
          <a:prstGeom prst="rect">
            <a:avLst/>
          </a:prstGeom>
          <a:ln>
            <a:noFill/>
          </a:ln>
        </p:spPr>
        <p:txBody>
          <a:bodyPr wrap="square">
            <a:noAutofit/>
          </a:bodyPr>
          <a:lstStyle/>
          <a:p>
            <a:pPr indent="457200">
              <a:lnSpc>
                <a:spcPct val="130000"/>
              </a:lnSpc>
            </a:pPr>
            <a:r>
              <a:rPr lang="zh-CN" altLang="en-US" sz="2300" dirty="0">
                <a:latin typeface="华文楷体" panose="02010600040101010101" charset="-122"/>
                <a:ea typeface="华文楷体" panose="02010600040101010101" charset="-122"/>
              </a:rPr>
              <a:t>对统计调查报告而言，附录通常包含不止一项。</a:t>
            </a:r>
            <a:endParaRPr lang="en-US" altLang="zh-CN" sz="2300" dirty="0">
              <a:latin typeface="华文楷体" panose="02010600040101010101" charset="-122"/>
              <a:ea typeface="华文楷体" panose="02010600040101010101" charset="-122"/>
            </a:endParaRPr>
          </a:p>
          <a:p>
            <a:pPr indent="457200">
              <a:lnSpc>
                <a:spcPct val="130000"/>
              </a:lnSpc>
            </a:pPr>
            <a:r>
              <a:rPr lang="zh-CN" altLang="en-US" sz="2300" dirty="0">
                <a:latin typeface="华文楷体" panose="02010600040101010101" charset="-122"/>
                <a:ea typeface="华文楷体" panose="02010600040101010101" charset="-122"/>
              </a:rPr>
              <a:t>常见内容有：</a:t>
            </a:r>
            <a:endParaRPr lang="en-US" altLang="zh-CN" sz="2300" dirty="0">
              <a:latin typeface="华文楷体" panose="02010600040101010101" charset="-122"/>
              <a:ea typeface="华文楷体" panose="02010600040101010101" charset="-122"/>
            </a:endParaRPr>
          </a:p>
          <a:p>
            <a:pPr indent="457200">
              <a:lnSpc>
                <a:spcPct val="13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1</a:t>
            </a:r>
            <a:r>
              <a:rPr lang="zh-CN" altLang="en-US" sz="2300" dirty="0">
                <a:latin typeface="华文楷体" panose="02010600040101010101" charset="-122"/>
                <a:ea typeface="华文楷体" panose="02010600040101010101" charset="-122"/>
              </a:rPr>
              <a:t>）完整的调查问卷，便于读者了解题项设置和变量类型；</a:t>
            </a:r>
            <a:endParaRPr lang="en-US" altLang="zh-CN" sz="2300" dirty="0">
              <a:latin typeface="华文楷体" panose="02010600040101010101" charset="-122"/>
              <a:ea typeface="华文楷体" panose="02010600040101010101" charset="-122"/>
            </a:endParaRPr>
          </a:p>
          <a:p>
            <a:pPr indent="457200">
              <a:lnSpc>
                <a:spcPct val="13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2</a:t>
            </a:r>
            <a:r>
              <a:rPr lang="zh-CN" altLang="en-US" sz="2300" dirty="0">
                <a:latin typeface="华文楷体" panose="02010600040101010101" charset="-122"/>
                <a:ea typeface="华文楷体" panose="02010600040101010101" charset="-122"/>
              </a:rPr>
              <a:t>）调查组织分工与执行进度，正文虽有简要介绍，但具体细节和进度表应置于附录；</a:t>
            </a:r>
            <a:endParaRPr lang="en-US" altLang="zh-CN" sz="2300" dirty="0">
              <a:latin typeface="华文楷体" panose="02010600040101010101" charset="-122"/>
              <a:ea typeface="华文楷体" panose="02010600040101010101" charset="-122"/>
            </a:endParaRPr>
          </a:p>
          <a:p>
            <a:pPr indent="457200">
              <a:lnSpc>
                <a:spcPct val="13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3</a:t>
            </a:r>
            <a:r>
              <a:rPr lang="zh-CN" altLang="en-US" sz="2300" dirty="0">
                <a:latin typeface="华文楷体" panose="02010600040101010101" charset="-122"/>
                <a:ea typeface="华文楷体" panose="02010600040101010101" charset="-122"/>
              </a:rPr>
              <a:t>）不宜放在正文的统计图和统计表，主要是版面太大或过于琐碎的图表；</a:t>
            </a:r>
            <a:endParaRPr lang="en-US" altLang="zh-CN" sz="2300" dirty="0">
              <a:latin typeface="华文楷体" panose="02010600040101010101" charset="-122"/>
              <a:ea typeface="华文楷体" panose="02010600040101010101" charset="-122"/>
            </a:endParaRPr>
          </a:p>
          <a:p>
            <a:pPr indent="457200">
              <a:lnSpc>
                <a:spcPct val="13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4</a:t>
            </a:r>
            <a:r>
              <a:rPr lang="zh-CN" altLang="en-US" sz="2300" dirty="0">
                <a:latin typeface="华文楷体" panose="02010600040101010101" charset="-122"/>
                <a:ea typeface="华文楷体" panose="02010600040101010101" charset="-122"/>
              </a:rPr>
              <a:t>）软件和算法代码，使用机器学习和数据挖掘方法时，为佐证其可信性最好提供有关代码；</a:t>
            </a:r>
            <a:endParaRPr lang="en-US" altLang="zh-CN" sz="2300" dirty="0">
              <a:latin typeface="华文楷体" panose="02010600040101010101" charset="-122"/>
              <a:ea typeface="华文楷体" panose="02010600040101010101" charset="-122"/>
            </a:endParaRPr>
          </a:p>
          <a:p>
            <a:pPr indent="457200">
              <a:lnSpc>
                <a:spcPct val="13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5</a:t>
            </a:r>
            <a:r>
              <a:rPr lang="zh-CN" altLang="en-US" sz="2300" dirty="0">
                <a:latin typeface="华文楷体" panose="02010600040101010101" charset="-122"/>
                <a:ea typeface="华文楷体" panose="02010600040101010101" charset="-122"/>
              </a:rPr>
              <a:t>）原始模型输出结果，正文通常采用简化形式报告主要模型结果，对正文分析涉及但并未给出（如异质性分析、稳健性检验）的详细结果，可放入附录；</a:t>
            </a:r>
            <a:endParaRPr lang="en-US" altLang="zh-CN" sz="2300" dirty="0">
              <a:latin typeface="华文楷体" panose="02010600040101010101" charset="-122"/>
              <a:ea typeface="华文楷体" panose="02010600040101010101" charset="-122"/>
            </a:endParaRPr>
          </a:p>
          <a:p>
            <a:pPr indent="457200">
              <a:lnSpc>
                <a:spcPct val="13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6</a:t>
            </a:r>
            <a:r>
              <a:rPr lang="zh-CN" altLang="en-US" sz="2300" dirty="0">
                <a:latin typeface="华文楷体" panose="02010600040101010101" charset="-122"/>
                <a:ea typeface="华文楷体" panose="02010600040101010101" charset="-122"/>
              </a:rPr>
              <a:t>）实地调查和访谈照片，用以佐证调查真实性；</a:t>
            </a:r>
            <a:endParaRPr lang="en-US" altLang="zh-CN" sz="2300" dirty="0">
              <a:latin typeface="华文楷体" panose="02010600040101010101" charset="-122"/>
              <a:ea typeface="华文楷体" panose="02010600040101010101" charset="-122"/>
            </a:endParaRPr>
          </a:p>
          <a:p>
            <a:pPr indent="457200">
              <a:lnSpc>
                <a:spcPct val="13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7</a:t>
            </a:r>
            <a:r>
              <a:rPr lang="zh-CN" altLang="en-US" sz="2300" dirty="0">
                <a:latin typeface="华文楷体" panose="02010600040101010101" charset="-122"/>
                <a:ea typeface="华文楷体" panose="02010600040101010101" charset="-122"/>
              </a:rPr>
              <a:t>）调查项目委托书、立项书、采纳意见或批示，用以佐证报告的研究质量和价值。</a:t>
            </a:r>
            <a:endParaRPr lang="en-US" altLang="zh-CN" sz="2300" dirty="0">
              <a:latin typeface="华文楷体" panose="02010600040101010101" charset="-122"/>
              <a:ea typeface="华文楷体" panose="02010600040101010101" charset="-122"/>
            </a:endParaRPr>
          </a:p>
        </p:txBody>
      </p:sp>
      <p:sp>
        <p:nvSpPr>
          <p:cNvPr id="6" name="灯片编号占位符 6">
            <a:extLst>
              <a:ext uri="{FF2B5EF4-FFF2-40B4-BE49-F238E27FC236}">
                <a16:creationId xmlns:a16="http://schemas.microsoft.com/office/drawing/2014/main" id="{D3B34DD4-1522-7712-9FAF-A925EB85A773}"/>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25</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31846C7F-4D70-FF8A-DC97-944836C1934F}"/>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一、统计调查报告基本结构</a:t>
            </a:r>
          </a:p>
        </p:txBody>
      </p:sp>
    </p:spTree>
    <p:extLst>
      <p:ext uri="{BB962C8B-B14F-4D97-AF65-F5344CB8AC3E}">
        <p14:creationId xmlns:p14="http://schemas.microsoft.com/office/powerpoint/2010/main" val="40611037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7AB0A6-3E0E-CC38-C59E-1A607CA7DF8C}"/>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23B126B0-78BB-626A-7AC9-0DEC77EDA694}"/>
              </a:ext>
            </a:extLst>
          </p:cNvPr>
          <p:cNvSpPr txBox="1"/>
          <p:nvPr/>
        </p:nvSpPr>
        <p:spPr>
          <a:xfrm>
            <a:off x="751983" y="771525"/>
            <a:ext cx="11219884" cy="5739111"/>
          </a:xfrm>
          <a:prstGeom prst="rect">
            <a:avLst/>
          </a:prstGeom>
          <a:ln>
            <a:noFill/>
          </a:ln>
        </p:spPr>
        <p:txBody>
          <a:bodyPr wrap="square">
            <a:noAutofit/>
          </a:bodyPr>
          <a:lstStyle/>
          <a:p>
            <a:pPr marL="0" marR="0" lvl="0" indent="360000" algn="just" defTabSz="266700" rtl="0" eaLnBrk="1" fontAlgn="auto" latinLnBrk="0" hangingPunct="1">
              <a:lnSpc>
                <a:spcPct val="160000"/>
              </a:lnSpc>
              <a:spcBef>
                <a:spcPct val="0"/>
              </a:spcBef>
              <a:spcAft>
                <a:spcPct val="0"/>
              </a:spcAft>
              <a:buClrTx/>
              <a:buSzTx/>
              <a:buFontTx/>
              <a:buNone/>
              <a:tabLst/>
              <a:defRPr/>
            </a:pPr>
            <a:r>
              <a:rPr lang="zh-CN" altLang="en-US" sz="2800" b="1" dirty="0">
                <a:solidFill>
                  <a:schemeClr val="accent2"/>
                </a:solidFill>
                <a:latin typeface="华文楷体" panose="02010600040101010101" charset="-122"/>
                <a:ea typeface="华文楷体" panose="02010600040101010101" charset="-122"/>
              </a:rPr>
              <a:t>（一）三大部分写作技巧</a:t>
            </a:r>
            <a:endParaRPr lang="en-US" altLang="zh-CN" sz="2800" b="1" dirty="0">
              <a:solidFill>
                <a:schemeClr val="accent2"/>
              </a:solidFill>
              <a:latin typeface="华文楷体" panose="02010600040101010101" charset="-122"/>
              <a:ea typeface="华文楷体" panose="02010600040101010101" charset="-122"/>
            </a:endParaRPr>
          </a:p>
          <a:p>
            <a:pPr indent="720000">
              <a:lnSpc>
                <a:spcPct val="160000"/>
              </a:lnSpc>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开头部分</a:t>
            </a:r>
          </a:p>
          <a:p>
            <a:pPr indent="720000">
              <a:lnSpc>
                <a:spcPct val="160000"/>
              </a:lnSpc>
            </a:pPr>
            <a:r>
              <a:rPr lang="zh-CN" altLang="en-US" sz="2400" dirty="0">
                <a:latin typeface="华文楷体" panose="02010600040101010101" charset="-122"/>
                <a:ea typeface="华文楷体" panose="02010600040101010101" charset="-122"/>
              </a:rPr>
              <a:t>调查报告开头部分的撰写，一般有如下几种形式：一是开门见山，揭示主题；二是结论先行，逐步论证；三是点明背景，逐步分析；四是提出问题，引入正题。</a:t>
            </a:r>
            <a:endParaRPr lang="en-US" altLang="zh-CN" sz="2400" dirty="0">
              <a:latin typeface="华文楷体" panose="02010600040101010101" charset="-122"/>
              <a:ea typeface="华文楷体" panose="02010600040101010101" charset="-122"/>
            </a:endParaRPr>
          </a:p>
          <a:p>
            <a:pPr indent="720000">
              <a:lnSpc>
                <a:spcPct val="160000"/>
              </a:lnSpc>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主体部分</a:t>
            </a:r>
            <a:endPar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indent="720000">
              <a:lnSpc>
                <a:spcPct val="160000"/>
              </a:lnSpc>
            </a:pPr>
            <a:r>
              <a:rPr lang="zh-CN" altLang="en-US" sz="2400" dirty="0">
                <a:latin typeface="华文楷体" panose="02010600040101010101" charset="-122"/>
                <a:ea typeface="华文楷体" panose="02010600040101010101" charset="-122"/>
              </a:rPr>
              <a:t>中间的分析论述是报告的主体，包括基本情况和综合分析两部分。</a:t>
            </a:r>
            <a:endParaRPr lang="en-US" altLang="zh-CN" sz="2400" dirty="0">
              <a:latin typeface="华文楷体" panose="02010600040101010101" charset="-122"/>
              <a:ea typeface="华文楷体" panose="02010600040101010101" charset="-122"/>
            </a:endParaRPr>
          </a:p>
          <a:p>
            <a:pPr indent="720000">
              <a:lnSpc>
                <a:spcPct val="160000"/>
              </a:lnSpc>
            </a:pPr>
            <a:r>
              <a:rPr lang="zh-CN" altLang="en-US" sz="2400" dirty="0">
                <a:latin typeface="华文楷体" panose="02010600040101010101" charset="-122"/>
                <a:ea typeface="华文楷体" panose="02010600040101010101" charset="-122"/>
              </a:rPr>
              <a:t>基本情况部分，说明如何根据研究主题设计调查方案，交代调查实施情况，并对调查数据进行初步描述与说明。</a:t>
            </a:r>
            <a:endParaRPr lang="en-US" altLang="zh-CN" sz="2400" dirty="0">
              <a:latin typeface="华文楷体" panose="02010600040101010101" charset="-122"/>
              <a:ea typeface="华文楷体" panose="02010600040101010101" charset="-122"/>
            </a:endParaRPr>
          </a:p>
          <a:p>
            <a:pPr marL="0" marR="0" lvl="0" indent="457200" algn="just" defTabSz="266700" rtl="0" eaLnBrk="1" fontAlgn="auto" latinLnBrk="0" hangingPunct="1">
              <a:lnSpc>
                <a:spcPct val="150000"/>
              </a:lnSpc>
              <a:spcBef>
                <a:spcPct val="0"/>
              </a:spcBef>
              <a:spcAft>
                <a:spcPct val="0"/>
              </a:spcAft>
              <a:buClrTx/>
              <a:buSzTx/>
              <a:buFontTx/>
              <a:buNone/>
              <a:tabLst/>
              <a:defRPr/>
            </a:pPr>
            <a:endParaRPr lang="en-US" altLang="zh-CN" sz="2800" b="1" dirty="0">
              <a:solidFill>
                <a:schemeClr val="accent2"/>
              </a:solidFill>
              <a:latin typeface="华文楷体" panose="02010600040101010101" charset="-122"/>
              <a:ea typeface="华文楷体" panose="02010600040101010101" charset="-122"/>
            </a:endParaRPr>
          </a:p>
        </p:txBody>
      </p:sp>
      <p:sp>
        <p:nvSpPr>
          <p:cNvPr id="6" name="灯片编号占位符 6">
            <a:extLst>
              <a:ext uri="{FF2B5EF4-FFF2-40B4-BE49-F238E27FC236}">
                <a16:creationId xmlns:a16="http://schemas.microsoft.com/office/drawing/2014/main" id="{9ECFE568-C0A1-D1AF-2D88-8CBE1A288D19}"/>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26</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D549F5E6-FA9F-C4AE-E9A2-A7C6BE6854F5}"/>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二、统计调查报告写作技巧</a:t>
            </a:r>
          </a:p>
        </p:txBody>
      </p:sp>
    </p:spTree>
    <p:extLst>
      <p:ext uri="{BB962C8B-B14F-4D97-AF65-F5344CB8AC3E}">
        <p14:creationId xmlns:p14="http://schemas.microsoft.com/office/powerpoint/2010/main" val="11861226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53EF9C-F6A6-9336-9FFA-CF2D2A7473B0}"/>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757DD6C6-53B4-7377-4800-6DE053156B07}"/>
              </a:ext>
            </a:extLst>
          </p:cNvPr>
          <p:cNvSpPr txBox="1"/>
          <p:nvPr/>
        </p:nvSpPr>
        <p:spPr>
          <a:xfrm>
            <a:off x="726583" y="1118889"/>
            <a:ext cx="11219884" cy="5739111"/>
          </a:xfrm>
          <a:prstGeom prst="rect">
            <a:avLst/>
          </a:prstGeom>
          <a:ln>
            <a:noFill/>
          </a:ln>
        </p:spPr>
        <p:txBody>
          <a:bodyPr wrap="square">
            <a:noAutofit/>
          </a:bodyPr>
          <a:lstStyle/>
          <a:p>
            <a:pPr marL="0" marR="0" lvl="0" indent="720000" algn="l" defTabSz="914400" rtl="0" eaLnBrk="1" fontAlgn="auto" latinLnBrk="0" hangingPunct="1">
              <a:lnSpc>
                <a:spcPct val="16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rPr>
              <a:t>综合分析部分则选择各类适宜方法对调查数据进行充分研究，揭示问题症结、影响因素、决定机制，开展利弊分析、成因分析、预测分析，尤其要注重推理依据的充分性、分析方法合理性以及论证过程严谨性。</a:t>
            </a:r>
            <a:endParaRPr lang="en-US" altLang="zh-CN" sz="24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indent="720000">
              <a:lnSpc>
                <a:spcPct val="160000"/>
              </a:lnSpc>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3.</a:t>
            </a:r>
            <a:r>
              <a:rPr lang="zh-CN" altLang="en-US"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结尾部分</a:t>
            </a:r>
          </a:p>
          <a:p>
            <a:pPr indent="720000">
              <a:lnSpc>
                <a:spcPct val="160000"/>
              </a:lnSpc>
            </a:pPr>
            <a:r>
              <a:rPr lang="zh-CN" altLang="en-US" sz="2400" dirty="0">
                <a:latin typeface="华文楷体" panose="02010600040101010101" charset="-122"/>
                <a:ea typeface="华文楷体" panose="02010600040101010101" charset="-122"/>
              </a:rPr>
              <a:t>结尾部分给出研究结论和对策建议。</a:t>
            </a:r>
            <a:endParaRPr lang="en-US" altLang="zh-CN" sz="2400" dirty="0">
              <a:latin typeface="华文楷体" panose="02010600040101010101" charset="-122"/>
              <a:ea typeface="华文楷体" panose="02010600040101010101" charset="-122"/>
            </a:endParaRPr>
          </a:p>
          <a:p>
            <a:pPr indent="720000">
              <a:lnSpc>
                <a:spcPct val="160000"/>
              </a:lnSpc>
            </a:pPr>
            <a:r>
              <a:rPr lang="zh-CN" altLang="en-US" sz="2400" dirty="0">
                <a:latin typeface="华文楷体" panose="02010600040101010101" charset="-122"/>
                <a:ea typeface="华文楷体" panose="02010600040101010101" charset="-122"/>
              </a:rPr>
              <a:t>结论是对中间论述部分的整合提炼，其源于分析结果并追求实质性提升，贵在言之有据、观点精到、文字简练。</a:t>
            </a:r>
            <a:endParaRPr lang="en-US" altLang="zh-CN" sz="2400" dirty="0">
              <a:latin typeface="华文楷体" panose="02010600040101010101" charset="-122"/>
              <a:ea typeface="华文楷体" panose="02010600040101010101" charset="-122"/>
            </a:endParaRPr>
          </a:p>
          <a:p>
            <a:pPr indent="720000">
              <a:lnSpc>
                <a:spcPct val="160000"/>
              </a:lnSpc>
            </a:pPr>
            <a:r>
              <a:rPr lang="zh-CN" altLang="en-US" sz="2400" dirty="0">
                <a:latin typeface="华文楷体" panose="02010600040101010101" charset="-122"/>
                <a:ea typeface="华文楷体" panose="02010600040101010101" charset="-122"/>
              </a:rPr>
              <a:t>建议作为结论的延伸，必须严格立足自身研究发现，应言之有物、宁缺毋滥。</a:t>
            </a:r>
            <a:endParaRPr lang="en-US" altLang="zh-CN" sz="2400" b="1" dirty="0">
              <a:solidFill>
                <a:schemeClr val="accent2"/>
              </a:solidFill>
              <a:latin typeface="华文楷体" panose="02010600040101010101" charset="-122"/>
              <a:ea typeface="华文楷体" panose="02010600040101010101" charset="-122"/>
            </a:endParaRPr>
          </a:p>
        </p:txBody>
      </p:sp>
      <p:sp>
        <p:nvSpPr>
          <p:cNvPr id="6" name="灯片编号占位符 6">
            <a:extLst>
              <a:ext uri="{FF2B5EF4-FFF2-40B4-BE49-F238E27FC236}">
                <a16:creationId xmlns:a16="http://schemas.microsoft.com/office/drawing/2014/main" id="{24BA4A14-A615-E748-B095-340919EC55A1}"/>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27</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D822B950-D333-5D04-08AD-79615A25D0CE}"/>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二、统计调查报告写作技巧</a:t>
            </a:r>
          </a:p>
        </p:txBody>
      </p:sp>
    </p:spTree>
    <p:extLst>
      <p:ext uri="{BB962C8B-B14F-4D97-AF65-F5344CB8AC3E}">
        <p14:creationId xmlns:p14="http://schemas.microsoft.com/office/powerpoint/2010/main" val="13202314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69AE1F-2E08-2D5C-1D8F-384057E6CB59}"/>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69E32B27-177A-4078-C5FD-57ACEB6D91DE}"/>
              </a:ext>
            </a:extLst>
          </p:cNvPr>
          <p:cNvSpPr txBox="1"/>
          <p:nvPr/>
        </p:nvSpPr>
        <p:spPr>
          <a:xfrm>
            <a:off x="751983" y="771525"/>
            <a:ext cx="11219884" cy="5739111"/>
          </a:xfrm>
          <a:prstGeom prst="rect">
            <a:avLst/>
          </a:prstGeom>
          <a:ln>
            <a:noFill/>
          </a:ln>
        </p:spPr>
        <p:txBody>
          <a:bodyPr wrap="square">
            <a:noAutofit/>
          </a:bodyPr>
          <a:lstStyle/>
          <a:p>
            <a:pPr marL="0" marR="0" lvl="0" indent="360000" algn="just" defTabSz="266700" rtl="0" eaLnBrk="1" fontAlgn="auto" latinLnBrk="0" hangingPunct="1">
              <a:lnSpc>
                <a:spcPct val="160000"/>
              </a:lnSpc>
              <a:spcBef>
                <a:spcPct val="0"/>
              </a:spcBef>
              <a:spcAft>
                <a:spcPct val="0"/>
              </a:spcAft>
              <a:buClrTx/>
              <a:buSzTx/>
              <a:buFontTx/>
              <a:buNone/>
              <a:tabLst/>
              <a:defRPr/>
            </a:pPr>
            <a:r>
              <a:rPr lang="zh-CN" altLang="en-US" sz="2800" b="1" dirty="0">
                <a:solidFill>
                  <a:schemeClr val="accent2"/>
                </a:solidFill>
                <a:latin typeface="华文楷体" panose="02010600040101010101" charset="-122"/>
                <a:ea typeface="华文楷体" panose="02010600040101010101" charset="-122"/>
              </a:rPr>
              <a:t>（二）报告行文表达技巧</a:t>
            </a:r>
            <a:endParaRPr lang="en-US" altLang="zh-CN" sz="2800" b="1" dirty="0">
              <a:solidFill>
                <a:schemeClr val="accent2"/>
              </a:solidFill>
              <a:latin typeface="华文楷体" panose="02010600040101010101" charset="-122"/>
              <a:ea typeface="华文楷体" panose="02010600040101010101" charset="-122"/>
            </a:endParaRPr>
          </a:p>
          <a:p>
            <a:pPr marL="0" marR="0" lvl="0" indent="720000" algn="just" defTabSz="266700" rtl="0" eaLnBrk="1" fontAlgn="auto" latinLnBrk="0" hangingPunct="1">
              <a:lnSpc>
                <a:spcPct val="160000"/>
              </a:lnSpc>
              <a:spcBef>
                <a:spcPct val="0"/>
              </a:spcBef>
              <a:spcAft>
                <a:spcPct val="0"/>
              </a:spcAft>
              <a:buClrTx/>
              <a:buSzTx/>
              <a:buFontTx/>
              <a:buNone/>
              <a:tabLst/>
              <a:defRPr/>
            </a:pPr>
            <a:r>
              <a:rPr lang="zh-CN" altLang="en-US" sz="2300" dirty="0">
                <a:latin typeface="华文楷体" panose="02010600040101010101" charset="-122"/>
                <a:ea typeface="华文楷体" panose="02010600040101010101" charset="-122"/>
              </a:rPr>
              <a:t>报告的表达技巧，主要包括叙述、说明、议论、语言运用等四方面。</a:t>
            </a:r>
            <a:endParaRPr lang="en-US" altLang="zh-CN" sz="2300" dirty="0">
              <a:latin typeface="华文楷体" panose="02010600040101010101" charset="-122"/>
              <a:ea typeface="华文楷体" panose="02010600040101010101" charset="-122"/>
            </a:endParaRPr>
          </a:p>
          <a:p>
            <a:pPr indent="720000">
              <a:lnSpc>
                <a:spcPct val="160000"/>
              </a:lnSpc>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叙述技巧</a:t>
            </a:r>
          </a:p>
          <a:p>
            <a:pPr indent="720000" algn="just" defTabSz="266700">
              <a:lnSpc>
                <a:spcPct val="160000"/>
              </a:lnSpc>
              <a:spcBef>
                <a:spcPct val="0"/>
              </a:spcBef>
              <a:spcAft>
                <a:spcPct val="0"/>
              </a:spcAft>
              <a:defRPr/>
            </a:pPr>
            <a:r>
              <a:rPr lang="zh-CN" altLang="en-US" sz="2300" dirty="0">
                <a:latin typeface="华文楷体" panose="02010600040101010101" charset="-122"/>
                <a:ea typeface="华文楷体" panose="02010600040101010101" charset="-122"/>
              </a:rPr>
              <a:t>统计调查报告的叙述主要在开头部分，交代研究问题的来龙去脉。常用叙述技巧有三方面：</a:t>
            </a:r>
            <a:endParaRPr lang="en-US" altLang="zh-CN" sz="2300" dirty="0">
              <a:latin typeface="华文楷体" panose="02010600040101010101" charset="-122"/>
              <a:ea typeface="华文楷体" panose="02010600040101010101" charset="-122"/>
            </a:endParaRPr>
          </a:p>
          <a:p>
            <a:pPr indent="720000" algn="just" defTabSz="266700">
              <a:lnSpc>
                <a:spcPct val="160000"/>
              </a:lnSpc>
              <a:spcBef>
                <a:spcPct val="0"/>
              </a:spcBef>
              <a:spcAft>
                <a:spcPct val="0"/>
              </a:spcAft>
              <a:defRPr/>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1</a:t>
            </a:r>
            <a:r>
              <a:rPr lang="zh-CN" altLang="en-US" sz="2300" dirty="0">
                <a:latin typeface="华文楷体" panose="02010600040101010101" charset="-122"/>
                <a:ea typeface="华文楷体" panose="02010600040101010101" charset="-122"/>
              </a:rPr>
              <a:t>）概括叙述。概括交代调查过程，对细枝末节不做赘述。</a:t>
            </a:r>
            <a:endParaRPr lang="en-US" altLang="zh-CN" sz="2300" dirty="0">
              <a:latin typeface="华文楷体" panose="02010600040101010101" charset="-122"/>
              <a:ea typeface="华文楷体" panose="02010600040101010101" charset="-122"/>
            </a:endParaRPr>
          </a:p>
          <a:p>
            <a:pPr indent="720000" algn="just" defTabSz="266700">
              <a:lnSpc>
                <a:spcPct val="160000"/>
              </a:lnSpc>
              <a:spcBef>
                <a:spcPct val="0"/>
              </a:spcBef>
              <a:spcAft>
                <a:spcPct val="0"/>
              </a:spcAft>
              <a:defRPr/>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2</a:t>
            </a:r>
            <a:r>
              <a:rPr lang="zh-CN" altLang="en-US" sz="2300" dirty="0">
                <a:latin typeface="华文楷体" panose="02010600040101010101" charset="-122"/>
                <a:ea typeface="华文楷体" panose="02010600040101010101" charset="-122"/>
              </a:rPr>
              <a:t>）顺序叙述。在交代调查目的、对象、内容、思路方法时按照逻辑顺序展开，在叙述问题发展变化的历史脉络和前因后果时采用时间顺序，以求连贯顺畅。</a:t>
            </a:r>
            <a:endParaRPr lang="en-US" altLang="zh-CN" sz="2300" dirty="0">
              <a:latin typeface="华文楷体" panose="02010600040101010101" charset="-122"/>
              <a:ea typeface="华文楷体" panose="02010600040101010101" charset="-122"/>
            </a:endParaRPr>
          </a:p>
          <a:p>
            <a:pPr indent="720000" algn="just" defTabSz="266700">
              <a:lnSpc>
                <a:spcPct val="160000"/>
              </a:lnSpc>
              <a:spcBef>
                <a:spcPct val="0"/>
              </a:spcBef>
              <a:spcAft>
                <a:spcPct val="0"/>
              </a:spcAft>
              <a:defRPr/>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3</a:t>
            </a:r>
            <a:r>
              <a:rPr lang="zh-CN" altLang="en-US" sz="2300" dirty="0">
                <a:latin typeface="华文楷体" panose="02010600040101010101" charset="-122"/>
                <a:ea typeface="华文楷体" panose="02010600040101010101" charset="-122"/>
              </a:rPr>
              <a:t>）省略叙述主体。省略叙述主体是书面文字与口语的重要区别之一，省略“我们”或“笔者”不妨害读者对叙述主体的判断，并使行文简洁庄重。</a:t>
            </a:r>
            <a:endParaRPr lang="en-US" altLang="zh-CN" sz="2300" dirty="0">
              <a:latin typeface="华文楷体" panose="02010600040101010101" charset="-122"/>
              <a:ea typeface="华文楷体" panose="02010600040101010101" charset="-122"/>
            </a:endParaRPr>
          </a:p>
        </p:txBody>
      </p:sp>
      <p:sp>
        <p:nvSpPr>
          <p:cNvPr id="6" name="灯片编号占位符 6">
            <a:extLst>
              <a:ext uri="{FF2B5EF4-FFF2-40B4-BE49-F238E27FC236}">
                <a16:creationId xmlns:a16="http://schemas.microsoft.com/office/drawing/2014/main" id="{19B234FE-CAD7-E3F3-BFE4-239E2F198892}"/>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28</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E95E5060-EADC-EAA8-AF07-C3C02BA21061}"/>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二、统计调查报告写作技巧</a:t>
            </a:r>
          </a:p>
        </p:txBody>
      </p:sp>
    </p:spTree>
    <p:extLst>
      <p:ext uri="{BB962C8B-B14F-4D97-AF65-F5344CB8AC3E}">
        <p14:creationId xmlns:p14="http://schemas.microsoft.com/office/powerpoint/2010/main" val="2763580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圆角矩形 51"/>
          <p:cNvSpPr/>
          <p:nvPr/>
        </p:nvSpPr>
        <p:spPr>
          <a:xfrm>
            <a:off x="1817488"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4" name="标题 53"/>
          <p:cNvSpPr>
            <a:spLocks noGrp="1"/>
          </p:cNvSpPr>
          <p:nvPr>
            <p:ph type="ctrTitle"/>
          </p:nvPr>
        </p:nvSpPr>
        <p:spPr/>
        <p:txBody>
          <a:bodyPr/>
          <a:lstStyle/>
          <a:p>
            <a:endParaRPr lang="zh-CN" altLang="en-US"/>
          </a:p>
        </p:txBody>
      </p:sp>
      <p:pic>
        <p:nvPicPr>
          <p:cNvPr id="55" name="图片 54"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4098"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indent="0" fontAlgn="auto">
              <a:lnSpc>
                <a:spcPct val="150000"/>
              </a:lnSpc>
            </a:pPr>
            <a:br>
              <a:rPr lang="zh-CN" altLang="en-US" sz="1900" dirty="0">
                <a:latin typeface="微软雅黑" panose="020B0503020204020204" pitchFamily="34" charset="-122"/>
                <a:ea typeface="微软雅黑" panose="020B0503020204020204" pitchFamily="34" charset="-122"/>
              </a:rPr>
            </a:b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4"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a:t>
            </a:fld>
            <a:endParaRPr lang="zh-CN" altLang="en-US" sz="2000" dirty="0">
              <a:solidFill>
                <a:schemeClr val="tx1"/>
              </a:solidFill>
            </a:endParaRPr>
          </a:p>
        </p:txBody>
      </p:sp>
      <p:sp>
        <p:nvSpPr>
          <p:cNvPr id="5" name="Rectangle 9"/>
          <p:cNvSpPr txBox="1">
            <a:spLocks noChangeArrowheads="1"/>
          </p:cNvSpPr>
          <p:nvPr/>
        </p:nvSpPr>
        <p:spPr>
          <a:xfrm>
            <a:off x="4344951" y="2078531"/>
            <a:ext cx="3502098" cy="3033661"/>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一、统计公报</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二、调查报告</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三、</a:t>
            </a:r>
            <a:r>
              <a:rPr lang="zh-CN" altLang="en-US" sz="3600" b="1" dirty="0">
                <a:solidFill>
                  <a:srgbClr val="0070C0"/>
                </a:solidFill>
                <a:latin typeface="楷体" panose="02010609060101010101" charset="-122"/>
                <a:ea typeface="楷体" panose="02010609060101010101" charset="-122"/>
                <a:cs typeface="楷体" panose="02010609060101010101" charset="-122"/>
                <a:sym typeface="+mn-ea"/>
              </a:rPr>
              <a:t>研究报告</a:t>
            </a:r>
          </a:p>
          <a:p>
            <a:pPr algn="l">
              <a:lnSpc>
                <a:spcPct val="150000"/>
              </a:lnSpc>
            </a:pPr>
            <a:r>
              <a:rPr lang="zh-CN" altLang="en-US" sz="3600" b="1" dirty="0">
                <a:solidFill>
                  <a:srgbClr val="0070C0"/>
                </a:solidFill>
                <a:latin typeface="楷体" panose="02010609060101010101" charset="-122"/>
                <a:ea typeface="楷体" panose="02010609060101010101" charset="-122"/>
                <a:cs typeface="楷体" panose="02010609060101010101" charset="-122"/>
                <a:sym typeface="+mn-ea"/>
              </a:rPr>
              <a:t>四、关系辨析</a:t>
            </a:r>
          </a:p>
        </p:txBody>
      </p:sp>
      <p:sp>
        <p:nvSpPr>
          <p:cNvPr id="7" name="文本框 6">
            <a:extLst>
              <a:ext uri="{FF2B5EF4-FFF2-40B4-BE49-F238E27FC236}">
                <a16:creationId xmlns:a16="http://schemas.microsoft.com/office/drawing/2014/main" id="{D4EFF07B-C16A-E640-0501-784FBA41CA1E}"/>
              </a:ext>
            </a:extLst>
          </p:cNvPr>
          <p:cNvSpPr txBox="1"/>
          <p:nvPr/>
        </p:nvSpPr>
        <p:spPr>
          <a:xfrm>
            <a:off x="2361576" y="682931"/>
            <a:ext cx="7134009" cy="949299"/>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prstClr val="black"/>
                </a:solidFill>
                <a:effectLst>
                  <a:outerShdw blurRad="38100" dist="19050" dir="2700000" algn="tl" rotWithShape="0">
                    <a:prstClr val="black">
                      <a:alpha val="40000"/>
                    </a:prstClr>
                  </a:outerShdw>
                </a:effectLst>
                <a:uLnTx/>
                <a:uFillTx/>
                <a:latin typeface="楷体" panose="02010609060101010101" charset="-122"/>
                <a:ea typeface="楷体" panose="02010609060101010101" charset="-122"/>
                <a:cs typeface="楷体" panose="02010609060101010101" charset="-122"/>
                <a:sym typeface="+mn-ea"/>
              </a:rPr>
              <a:t>第一节  </a:t>
            </a:r>
            <a:r>
              <a:rPr kumimoji="0" lang="zh-CN" altLang="en-US" sz="4400" b="1" i="0" u="none" strike="noStrike" kern="1200" cap="none" spc="0" normalizeH="0" baseline="0" noProof="0" dirty="0">
                <a:ln>
                  <a:noFill/>
                </a:ln>
                <a:solidFill>
                  <a:prstClr val="black"/>
                </a:solidFill>
                <a:effectLst/>
                <a:uLnTx/>
                <a:uFillTx/>
                <a:latin typeface="楷体" panose="02010609060101010101" charset="-122"/>
                <a:ea typeface="楷体" panose="02010609060101010101" charset="-122"/>
                <a:cs typeface="楷体" panose="02010609060101010101" charset="-122"/>
                <a:sym typeface="+mn-ea"/>
              </a:rPr>
              <a:t>统计报告种类</a:t>
            </a:r>
            <a:endParaRPr kumimoji="0" lang="en-US" altLang="zh-CN" sz="4400" b="0" i="0" u="none" strike="noStrike" kern="1200" cap="none" spc="0" normalizeH="0" baseline="0" noProof="0" dirty="0">
              <a:ln>
                <a:noFill/>
              </a:ln>
              <a:solidFill>
                <a:prstClr val="black"/>
              </a:solidFill>
              <a:effectLst/>
              <a:uLnTx/>
              <a:uFillTx/>
              <a:latin typeface="楷体" panose="02010609060101010101" charset="-122"/>
              <a:ea typeface="楷体" panose="02010609060101010101" charset="-122"/>
              <a:cs typeface="楷体" panose="02010609060101010101" charset="-122"/>
              <a:sym typeface="+mn-e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39EE9F-48D5-0945-73E6-23D11333158C}"/>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5096FEEB-56F9-BA03-3AA8-3CA7E991E90D}"/>
              </a:ext>
            </a:extLst>
          </p:cNvPr>
          <p:cNvSpPr txBox="1"/>
          <p:nvPr/>
        </p:nvSpPr>
        <p:spPr>
          <a:xfrm>
            <a:off x="751983" y="771525"/>
            <a:ext cx="11507750" cy="5739111"/>
          </a:xfrm>
          <a:prstGeom prst="rect">
            <a:avLst/>
          </a:prstGeom>
          <a:ln>
            <a:noFill/>
          </a:ln>
        </p:spPr>
        <p:txBody>
          <a:bodyPr wrap="square">
            <a:noAutofit/>
          </a:bodyPr>
          <a:lstStyle/>
          <a:p>
            <a:pPr indent="720000">
              <a:lnSpc>
                <a:spcPct val="160000"/>
              </a:lnSpc>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说明技巧</a:t>
            </a:r>
            <a:endPar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indent="720000">
              <a:lnSpc>
                <a:spcPct val="160000"/>
              </a:lnSpc>
            </a:pPr>
            <a:r>
              <a:rPr lang="zh-CN" altLang="en-US" sz="2300" dirty="0">
                <a:latin typeface="华文楷体" panose="02010600040101010101" charset="-122"/>
                <a:ea typeface="华文楷体" panose="02010600040101010101" charset="-122"/>
              </a:rPr>
              <a:t>统计调查报告中的说明性文字占比更大，常用技巧有四方面：</a:t>
            </a:r>
            <a:endParaRPr lang="en-US" altLang="zh-CN" sz="2300" dirty="0">
              <a:latin typeface="华文楷体" panose="02010600040101010101" charset="-122"/>
              <a:ea typeface="华文楷体" panose="02010600040101010101" charset="-122"/>
            </a:endParaRPr>
          </a:p>
          <a:p>
            <a:pPr indent="720000">
              <a:lnSpc>
                <a:spcPct val="16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1</a:t>
            </a:r>
            <a:r>
              <a:rPr lang="zh-CN" altLang="en-US" sz="2300" dirty="0">
                <a:latin typeface="华文楷体" panose="02010600040101010101" charset="-122"/>
                <a:ea typeface="华文楷体" panose="02010600040101010101" charset="-122"/>
              </a:rPr>
              <a:t>）数字说明。统计调查报告中会使用大量数字，以清楚刻画研究对象的基本情况和重要特征。</a:t>
            </a:r>
            <a:endParaRPr lang="en-US" altLang="zh-CN" sz="2300" dirty="0">
              <a:latin typeface="华文楷体" panose="02010600040101010101" charset="-122"/>
              <a:ea typeface="华文楷体" panose="02010600040101010101" charset="-122"/>
            </a:endParaRPr>
          </a:p>
          <a:p>
            <a:pPr indent="720000">
              <a:lnSpc>
                <a:spcPct val="16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2</a:t>
            </a:r>
            <a:r>
              <a:rPr lang="zh-CN" altLang="en-US" sz="2300" dirty="0">
                <a:latin typeface="华文楷体" panose="02010600040101010101" charset="-122"/>
                <a:ea typeface="华文楷体" panose="02010600040101010101" charset="-122"/>
              </a:rPr>
              <a:t>）分类说明。通常可将材料进行适当分类（分层或分组），进而分别说明，必要时可用小标题区分。</a:t>
            </a:r>
            <a:endParaRPr lang="en-US" altLang="zh-CN" sz="2300" dirty="0">
              <a:latin typeface="华文楷体" panose="02010600040101010101" charset="-122"/>
              <a:ea typeface="华文楷体" panose="02010600040101010101" charset="-122"/>
            </a:endParaRPr>
          </a:p>
          <a:p>
            <a:pPr indent="720000">
              <a:lnSpc>
                <a:spcPct val="16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3</a:t>
            </a:r>
            <a:r>
              <a:rPr lang="zh-CN" altLang="en-US" sz="2300" dirty="0">
                <a:latin typeface="华文楷体" panose="02010600040101010101" charset="-122"/>
                <a:ea typeface="华文楷体" panose="02010600040101010101" charset="-122"/>
              </a:rPr>
              <a:t>）对比说明。统计分析特别注重对比，广泛使用绝对量比较和相对量比较，借助对比说明可令人更加全面深入地认识问题。</a:t>
            </a:r>
            <a:endParaRPr lang="en-US" altLang="zh-CN" sz="2300" dirty="0">
              <a:latin typeface="华文楷体" panose="02010600040101010101" charset="-122"/>
              <a:ea typeface="华文楷体" panose="02010600040101010101" charset="-122"/>
            </a:endParaRPr>
          </a:p>
          <a:p>
            <a:pPr indent="720000">
              <a:lnSpc>
                <a:spcPct val="16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4</a:t>
            </a:r>
            <a:r>
              <a:rPr lang="zh-CN" altLang="en-US" sz="2300" dirty="0">
                <a:latin typeface="华文楷体" panose="02010600040101010101" charset="-122"/>
                <a:ea typeface="华文楷体" panose="02010600040101010101" charset="-122"/>
              </a:rPr>
              <a:t>）举例说明。选取典型事例进行说明，有助于增进读者对问题的理解，显著提升信息传递效率。</a:t>
            </a:r>
          </a:p>
        </p:txBody>
      </p:sp>
      <p:sp>
        <p:nvSpPr>
          <p:cNvPr id="6" name="灯片编号占位符 6">
            <a:extLst>
              <a:ext uri="{FF2B5EF4-FFF2-40B4-BE49-F238E27FC236}">
                <a16:creationId xmlns:a16="http://schemas.microsoft.com/office/drawing/2014/main" id="{484E2844-7AAB-E2BB-A528-7D9BC2CC6C89}"/>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29</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6AD817A6-FDA2-B1C7-80D4-6D43D7AB3B10}"/>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二、统计调查报告写作技巧</a:t>
            </a:r>
          </a:p>
        </p:txBody>
      </p:sp>
    </p:spTree>
    <p:extLst>
      <p:ext uri="{BB962C8B-B14F-4D97-AF65-F5344CB8AC3E}">
        <p14:creationId xmlns:p14="http://schemas.microsoft.com/office/powerpoint/2010/main" val="21996813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4D9BB4-5A2C-2A01-3D22-B670BD8B1E00}"/>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73AE3EE0-CA91-F938-3510-821662E35F2E}"/>
              </a:ext>
            </a:extLst>
          </p:cNvPr>
          <p:cNvSpPr txBox="1"/>
          <p:nvPr/>
        </p:nvSpPr>
        <p:spPr>
          <a:xfrm>
            <a:off x="684250" y="1321858"/>
            <a:ext cx="11507750" cy="5739111"/>
          </a:xfrm>
          <a:prstGeom prst="rect">
            <a:avLst/>
          </a:prstGeom>
          <a:ln>
            <a:noFill/>
          </a:ln>
        </p:spPr>
        <p:txBody>
          <a:bodyPr wrap="square">
            <a:noAutofit/>
          </a:bodyPr>
          <a:lstStyle/>
          <a:p>
            <a:pPr indent="720000">
              <a:lnSpc>
                <a:spcPct val="160000"/>
              </a:lnSpc>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3.</a:t>
            </a:r>
            <a:r>
              <a:rPr lang="zh-CN" altLang="en-US"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议论技巧</a:t>
            </a:r>
            <a:endPar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indent="720000">
              <a:lnSpc>
                <a:spcPct val="160000"/>
              </a:lnSpc>
            </a:pPr>
            <a:r>
              <a:rPr lang="zh-CN" altLang="en-US" sz="2400" dirty="0">
                <a:latin typeface="华文楷体" panose="02010600040101010101" charset="-122"/>
                <a:ea typeface="华文楷体" panose="02010600040101010101" charset="-122"/>
              </a:rPr>
              <a:t>统计调查报告的论证过程涉及议论技巧。</a:t>
            </a:r>
            <a:endParaRPr lang="en-US" altLang="zh-CN" sz="2400" dirty="0">
              <a:latin typeface="华文楷体" panose="02010600040101010101" charset="-122"/>
              <a:ea typeface="华文楷体" panose="02010600040101010101" charset="-122"/>
            </a:endParaRPr>
          </a:p>
          <a:p>
            <a:pPr indent="720000">
              <a:lnSpc>
                <a:spcPct val="160000"/>
              </a:lnSpc>
            </a:pPr>
            <a:r>
              <a:rPr lang="zh-CN" altLang="en-US" sz="2400" dirty="0">
                <a:latin typeface="华文楷体" panose="02010600040101010101" charset="-122"/>
                <a:ea typeface="华文楷体" panose="02010600040101010101" charset="-122"/>
              </a:rPr>
              <a:t>（</a:t>
            </a:r>
            <a:r>
              <a:rPr lang="en-US" altLang="zh-CN" sz="2400" dirty="0">
                <a:latin typeface="华文楷体" panose="02010600040101010101" charset="-122"/>
                <a:ea typeface="华文楷体" panose="02010600040101010101" charset="-122"/>
              </a:rPr>
              <a:t>1</a:t>
            </a:r>
            <a:r>
              <a:rPr lang="zh-CN" altLang="en-US" sz="2400" dirty="0">
                <a:latin typeface="华文楷体" panose="02010600040101010101" charset="-122"/>
                <a:ea typeface="华文楷体" panose="02010600040101010101" charset="-122"/>
              </a:rPr>
              <a:t>）归纳论证。统计调查报告的研究结论，主要来自对大量事实和数据分析结果的归纳总结，表现为从论据到结论的论证过程。</a:t>
            </a:r>
            <a:endParaRPr lang="en-US" altLang="zh-CN" sz="2400" dirty="0">
              <a:latin typeface="华文楷体" panose="02010600040101010101" charset="-122"/>
              <a:ea typeface="华文楷体" panose="02010600040101010101" charset="-122"/>
            </a:endParaRPr>
          </a:p>
          <a:p>
            <a:pPr indent="720000">
              <a:lnSpc>
                <a:spcPct val="160000"/>
              </a:lnSpc>
            </a:pPr>
            <a:r>
              <a:rPr lang="zh-CN" altLang="en-US" sz="2400" dirty="0">
                <a:latin typeface="华文楷体" panose="02010600040101010101" charset="-122"/>
                <a:ea typeface="华文楷体" panose="02010600040101010101" charset="-122"/>
              </a:rPr>
              <a:t>（</a:t>
            </a:r>
            <a:r>
              <a:rPr lang="en-US" altLang="zh-CN" sz="2400" dirty="0">
                <a:latin typeface="华文楷体" panose="02010600040101010101" charset="-122"/>
                <a:ea typeface="华文楷体" panose="02010600040101010101" charset="-122"/>
              </a:rPr>
              <a:t>2</a:t>
            </a:r>
            <a:r>
              <a:rPr lang="zh-CN" altLang="en-US" sz="2400" dirty="0">
                <a:latin typeface="华文楷体" panose="02010600040101010101" charset="-122"/>
                <a:ea typeface="华文楷体" panose="02010600040101010101" charset="-122"/>
              </a:rPr>
              <a:t>）局部论证。调查报告不同于议论文，并非开展全面论证，而是针对形势判断和原因识别，利用数据和分析结果给出结论的局部论证。</a:t>
            </a:r>
          </a:p>
        </p:txBody>
      </p:sp>
      <p:sp>
        <p:nvSpPr>
          <p:cNvPr id="6" name="灯片编号占位符 6">
            <a:extLst>
              <a:ext uri="{FF2B5EF4-FFF2-40B4-BE49-F238E27FC236}">
                <a16:creationId xmlns:a16="http://schemas.microsoft.com/office/drawing/2014/main" id="{A54AD928-F92A-E8CC-8F1A-77174D854DB9}"/>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30</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2EBC5AAD-AB23-21D7-FD9F-45BD662DCE1B}"/>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二、统计调查报告写作技巧</a:t>
            </a:r>
          </a:p>
        </p:txBody>
      </p:sp>
    </p:spTree>
    <p:extLst>
      <p:ext uri="{BB962C8B-B14F-4D97-AF65-F5344CB8AC3E}">
        <p14:creationId xmlns:p14="http://schemas.microsoft.com/office/powerpoint/2010/main" val="6102153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C458E-2D30-7914-22D9-CF7AA3086B9C}"/>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2D0211EA-CDBD-F36B-9AA2-E87D7D90A52C}"/>
              </a:ext>
            </a:extLst>
          </p:cNvPr>
          <p:cNvSpPr txBox="1"/>
          <p:nvPr/>
        </p:nvSpPr>
        <p:spPr>
          <a:xfrm>
            <a:off x="684250" y="771525"/>
            <a:ext cx="11507750" cy="5739111"/>
          </a:xfrm>
          <a:prstGeom prst="rect">
            <a:avLst/>
          </a:prstGeom>
          <a:ln>
            <a:noFill/>
          </a:ln>
        </p:spPr>
        <p:txBody>
          <a:bodyPr wrap="square">
            <a:noAutofit/>
          </a:bodyPr>
          <a:lstStyle/>
          <a:p>
            <a:pPr indent="720000">
              <a:lnSpc>
                <a:spcPct val="160000"/>
              </a:lnSpc>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4.</a:t>
            </a:r>
            <a:r>
              <a:rPr lang="zh-CN" altLang="en-US"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语句技巧</a:t>
            </a:r>
            <a:endPar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indent="720000">
              <a:lnSpc>
                <a:spcPct val="160000"/>
              </a:lnSpc>
            </a:pPr>
            <a:r>
              <a:rPr lang="zh-CN" altLang="en-US" sz="2300" dirty="0">
                <a:latin typeface="华文楷体" panose="02010600040101010101" charset="-122"/>
                <a:ea typeface="华文楷体" panose="02010600040101010101" charset="-122"/>
              </a:rPr>
              <a:t>作为一种应用文体，统计调查报告对语言运用也有要求，其技巧体现在两方面</a:t>
            </a:r>
            <a:r>
              <a:rPr lang="en-US" altLang="zh-CN" sz="2300" dirty="0">
                <a:latin typeface="华文楷体" panose="02010600040101010101" charset="-122"/>
                <a:ea typeface="华文楷体" panose="02010600040101010101" charset="-122"/>
              </a:rPr>
              <a:t>:</a:t>
            </a:r>
          </a:p>
          <a:p>
            <a:pPr indent="720000">
              <a:lnSpc>
                <a:spcPct val="16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1</a:t>
            </a:r>
            <a:r>
              <a:rPr lang="zh-CN" altLang="en-US" sz="2300" dirty="0">
                <a:latin typeface="华文楷体" panose="02010600040101010101" charset="-122"/>
                <a:ea typeface="华文楷体" panose="02010600040101010101" charset="-122"/>
              </a:rPr>
              <a:t>）用词技巧。统计调查离不开数字，报告中大量使用数量词；为说清对象、目的、依据等，会广泛使用“为、对、从、由、以、将、自、根据、按照”等介词；注重动宾搭配合理性，为避免过度使用少数动词的枯燥感，应尽量扩充近义动词的使用；统计调查报告大量使用经济学、统计学的专业术语，方便起见可使用英文缩写（首次出现时，应注明英文全称）。</a:t>
            </a:r>
            <a:endParaRPr lang="en-US" altLang="zh-CN" sz="2300" dirty="0">
              <a:latin typeface="华文楷体" panose="02010600040101010101" charset="-122"/>
              <a:ea typeface="华文楷体" panose="02010600040101010101" charset="-122"/>
            </a:endParaRPr>
          </a:p>
          <a:p>
            <a:pPr indent="720000">
              <a:lnSpc>
                <a:spcPct val="16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2</a:t>
            </a:r>
            <a:r>
              <a:rPr lang="zh-CN" altLang="en-US" sz="2300" dirty="0">
                <a:latin typeface="华文楷体" panose="02010600040101010101" charset="-122"/>
                <a:ea typeface="华文楷体" panose="02010600040101010101" charset="-122"/>
              </a:rPr>
              <a:t>）句式技巧。统计调查报告的语言应平实简练，多用陈述句介绍情况或给出判断；必要时可使用问句，以吸引读者关注；尽量避免使用祈使句和感叹句等感情色彩强烈的句式。通常优先使用短句，复杂内容可用长句，句内可用分号廓清结构。</a:t>
            </a:r>
          </a:p>
        </p:txBody>
      </p:sp>
      <p:sp>
        <p:nvSpPr>
          <p:cNvPr id="6" name="灯片编号占位符 6">
            <a:extLst>
              <a:ext uri="{FF2B5EF4-FFF2-40B4-BE49-F238E27FC236}">
                <a16:creationId xmlns:a16="http://schemas.microsoft.com/office/drawing/2014/main" id="{BE99FB6F-0209-4A34-883E-071EB9A32756}"/>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31</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1F6D0A9C-2F29-7ED8-ECB2-31D1D6F84BCD}"/>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二、统计调查报告写作技巧</a:t>
            </a:r>
          </a:p>
        </p:txBody>
      </p:sp>
    </p:spTree>
    <p:extLst>
      <p:ext uri="{BB962C8B-B14F-4D97-AF65-F5344CB8AC3E}">
        <p14:creationId xmlns:p14="http://schemas.microsoft.com/office/powerpoint/2010/main" val="36191684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A01E57-87EF-CCCE-6A27-E3BA126DE780}"/>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A9D73F46-6B21-6D90-5A24-D0FA14C0A38D}"/>
              </a:ext>
            </a:extLst>
          </p:cNvPr>
          <p:cNvSpPr txBox="1"/>
          <p:nvPr/>
        </p:nvSpPr>
        <p:spPr>
          <a:xfrm>
            <a:off x="709650" y="771525"/>
            <a:ext cx="11219884" cy="5739111"/>
          </a:xfrm>
          <a:prstGeom prst="rect">
            <a:avLst/>
          </a:prstGeom>
          <a:ln>
            <a:noFill/>
          </a:ln>
        </p:spPr>
        <p:txBody>
          <a:bodyPr wrap="square">
            <a:noAutofit/>
          </a:bodyPr>
          <a:lstStyle/>
          <a:p>
            <a:pPr marL="0" marR="0" lvl="0" indent="360000" algn="just" defTabSz="266700" rtl="0" eaLnBrk="1" fontAlgn="auto" latinLnBrk="0" hangingPunct="1">
              <a:lnSpc>
                <a:spcPct val="150000"/>
              </a:lnSpc>
              <a:spcBef>
                <a:spcPct val="0"/>
              </a:spcBef>
              <a:spcAft>
                <a:spcPct val="0"/>
              </a:spcAft>
              <a:buClrTx/>
              <a:buSzTx/>
              <a:buFontTx/>
              <a:buNone/>
              <a:tabLst/>
              <a:defRPr/>
            </a:pPr>
            <a:r>
              <a:rPr lang="zh-CN" altLang="en-US" sz="2800" b="1" dirty="0">
                <a:solidFill>
                  <a:schemeClr val="accent2"/>
                </a:solidFill>
                <a:latin typeface="华文楷体" panose="02010600040101010101" charset="-122"/>
                <a:ea typeface="华文楷体" panose="02010600040101010101" charset="-122"/>
              </a:rPr>
              <a:t>（三）统计图表注意事项</a:t>
            </a:r>
            <a:endParaRPr lang="en-US" altLang="zh-CN" sz="2800" b="1" dirty="0">
              <a:solidFill>
                <a:schemeClr val="accent2"/>
              </a:solidFill>
              <a:latin typeface="华文楷体" panose="02010600040101010101" charset="-122"/>
              <a:ea typeface="华文楷体" panose="02010600040101010101" charset="-122"/>
            </a:endParaRPr>
          </a:p>
          <a:p>
            <a:pPr indent="720000">
              <a:lnSpc>
                <a:spcPct val="150000"/>
              </a:lnSpc>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 编制使用统计表</a:t>
            </a:r>
            <a:endPar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indent="720000">
              <a:lnSpc>
                <a:spcPct val="150000"/>
              </a:lnSpc>
            </a:pPr>
            <a:r>
              <a:rPr lang="zh-CN" altLang="en-US" sz="2300" dirty="0">
                <a:latin typeface="华文楷体" panose="02010600040101010101" charset="-122"/>
                <a:ea typeface="华文楷体" panose="02010600040101010101" charset="-122"/>
              </a:rPr>
              <a:t>合理使用统计表有助于减少文字表述，提升报告的清晰性和简明性。注意事项有：</a:t>
            </a:r>
          </a:p>
          <a:p>
            <a:pPr indent="720000">
              <a:lnSpc>
                <a:spcPct val="15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1</a:t>
            </a:r>
            <a:r>
              <a:rPr lang="zh-CN" altLang="en-US" sz="2300" dirty="0">
                <a:latin typeface="华文楷体" panose="02010600040101010101" charset="-122"/>
                <a:ea typeface="华文楷体" panose="02010600040101010101" charset="-122"/>
              </a:rPr>
              <a:t>）表格应力求简明，主要信息突出。</a:t>
            </a:r>
            <a:endParaRPr lang="en-US" altLang="zh-CN" sz="2300" dirty="0">
              <a:latin typeface="华文楷体" panose="02010600040101010101" charset="-122"/>
              <a:ea typeface="华文楷体" panose="02010600040101010101" charset="-122"/>
            </a:endParaRPr>
          </a:p>
          <a:p>
            <a:pPr indent="720000">
              <a:lnSpc>
                <a:spcPct val="15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2</a:t>
            </a:r>
            <a:r>
              <a:rPr lang="zh-CN" altLang="en-US" sz="2300" dirty="0">
                <a:latin typeface="华文楷体" panose="02010600040101010101" charset="-122"/>
                <a:ea typeface="华文楷体" panose="02010600040101010101" charset="-122"/>
              </a:rPr>
              <a:t>）标题位置与行列间距应布局合理，长短宽窄比例匀称，整体格式美观。</a:t>
            </a:r>
          </a:p>
          <a:p>
            <a:pPr indent="720000">
              <a:lnSpc>
                <a:spcPct val="15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3</a:t>
            </a:r>
            <a:r>
              <a:rPr lang="zh-CN" altLang="en-US" sz="2300" dirty="0">
                <a:latin typeface="华文楷体" panose="02010600040101010101" charset="-122"/>
                <a:ea typeface="华文楷体" panose="02010600040101010101" charset="-122"/>
              </a:rPr>
              <a:t>）统计表的总标题应该清楚、简洁、醒目，为保证自明性，尽量避免缩写。一般应全文连续编号，不推荐分章编号（如表</a:t>
            </a:r>
            <a:r>
              <a:rPr lang="en-US" altLang="zh-CN" sz="2300" dirty="0">
                <a:latin typeface="华文楷体" panose="02010600040101010101" charset="-122"/>
                <a:ea typeface="华文楷体" panose="02010600040101010101" charset="-122"/>
              </a:rPr>
              <a:t>2-4</a:t>
            </a:r>
            <a:r>
              <a:rPr lang="zh-CN" altLang="en-US" sz="2300" dirty="0">
                <a:latin typeface="华文楷体" panose="02010600040101010101" charset="-122"/>
                <a:ea typeface="华文楷体" panose="02010600040101010101" charset="-122"/>
              </a:rPr>
              <a:t>，表</a:t>
            </a:r>
            <a:r>
              <a:rPr lang="en-US" altLang="zh-CN" sz="2300" dirty="0">
                <a:latin typeface="华文楷体" panose="02010600040101010101" charset="-122"/>
                <a:ea typeface="华文楷体" panose="02010600040101010101" charset="-122"/>
              </a:rPr>
              <a:t>3-5</a:t>
            </a:r>
            <a:r>
              <a:rPr lang="zh-CN" altLang="en-US" sz="2300" dirty="0">
                <a:latin typeface="华文楷体" panose="02010600040101010101" charset="-122"/>
                <a:ea typeface="华文楷体" panose="02010600040101010101" charset="-122"/>
              </a:rPr>
              <a:t>）。</a:t>
            </a:r>
          </a:p>
          <a:p>
            <a:pPr indent="720000">
              <a:lnSpc>
                <a:spcPct val="15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4</a:t>
            </a:r>
            <a:r>
              <a:rPr lang="zh-CN" altLang="en-US" sz="2300" dirty="0">
                <a:latin typeface="华文楷体" panose="02010600040101010101" charset="-122"/>
                <a:ea typeface="华文楷体" panose="02010600040101010101" charset="-122"/>
              </a:rPr>
              <a:t>）行标题和列标题有时可互换位置，但必须有助于信息传递，避免引发曲解。</a:t>
            </a:r>
            <a:endParaRPr lang="en-US" altLang="zh-CN" sz="2300" dirty="0">
              <a:latin typeface="华文楷体" panose="02010600040101010101" charset="-122"/>
              <a:ea typeface="华文楷体" panose="02010600040101010101" charset="-122"/>
            </a:endParaRPr>
          </a:p>
          <a:p>
            <a:pPr indent="720000">
              <a:lnSpc>
                <a:spcPct val="15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5</a:t>
            </a:r>
            <a:r>
              <a:rPr lang="zh-CN" altLang="en-US" sz="2300" dirty="0">
                <a:latin typeface="华文楷体" panose="02010600040101010101" charset="-122"/>
                <a:ea typeface="华文楷体" panose="02010600040101010101" charset="-122"/>
              </a:rPr>
              <a:t>）各标题应按合理顺序排列：如时间按自然顺序、省区按照</a:t>
            </a:r>
            <a:r>
              <a:rPr lang="en-US" altLang="zh-CN" sz="2300" dirty="0">
                <a:latin typeface="华文楷体" panose="02010600040101010101" charset="-122"/>
                <a:ea typeface="华文楷体" panose="02010600040101010101" charset="-122"/>
              </a:rPr>
              <a:t>《</a:t>
            </a:r>
            <a:r>
              <a:rPr lang="zh-CN" altLang="en-US" sz="2300" dirty="0">
                <a:latin typeface="华文楷体" panose="02010600040101010101" charset="-122"/>
                <a:ea typeface="华文楷体" panose="02010600040101010101" charset="-122"/>
              </a:rPr>
              <a:t>中国统计年鉴</a:t>
            </a:r>
            <a:r>
              <a:rPr lang="en-US" altLang="zh-CN" sz="2300" dirty="0">
                <a:latin typeface="华文楷体" panose="02010600040101010101" charset="-122"/>
                <a:ea typeface="华文楷体" panose="02010600040101010101" charset="-122"/>
              </a:rPr>
              <a:t>》</a:t>
            </a:r>
            <a:r>
              <a:rPr lang="zh-CN" altLang="en-US" sz="2300" dirty="0">
                <a:latin typeface="华文楷体" panose="02010600040101010101" charset="-122"/>
                <a:ea typeface="华文楷体" panose="02010600040101010101" charset="-122"/>
              </a:rPr>
              <a:t>顺序、指标按照重要性顺序，特定情况下还可灵活采用其他顺序。</a:t>
            </a:r>
          </a:p>
        </p:txBody>
      </p:sp>
      <p:sp>
        <p:nvSpPr>
          <p:cNvPr id="6" name="灯片编号占位符 6">
            <a:extLst>
              <a:ext uri="{FF2B5EF4-FFF2-40B4-BE49-F238E27FC236}">
                <a16:creationId xmlns:a16="http://schemas.microsoft.com/office/drawing/2014/main" id="{9A12962F-3E8F-E99B-40D5-ADF528D25FAF}"/>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32</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B01A2F73-0A27-73DD-3574-CAB6C1D2A42A}"/>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二、统计调查报告写作技巧</a:t>
            </a:r>
          </a:p>
        </p:txBody>
      </p:sp>
    </p:spTree>
    <p:extLst>
      <p:ext uri="{BB962C8B-B14F-4D97-AF65-F5344CB8AC3E}">
        <p14:creationId xmlns:p14="http://schemas.microsoft.com/office/powerpoint/2010/main" val="34321915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C95CBA-3FEE-BAFE-DA85-8A3C0103A189}"/>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86B21931-2EEA-4EC4-53E6-88B446A5BA55}"/>
              </a:ext>
            </a:extLst>
          </p:cNvPr>
          <p:cNvSpPr txBox="1"/>
          <p:nvPr/>
        </p:nvSpPr>
        <p:spPr>
          <a:xfrm>
            <a:off x="692717" y="879898"/>
            <a:ext cx="11219884" cy="5739111"/>
          </a:xfrm>
          <a:prstGeom prst="rect">
            <a:avLst/>
          </a:prstGeom>
          <a:ln>
            <a:noFill/>
          </a:ln>
        </p:spPr>
        <p:txBody>
          <a:bodyPr wrap="square">
            <a:noAutofit/>
          </a:bodyPr>
          <a:lstStyle/>
          <a:p>
            <a:pPr marL="0" marR="0" lvl="0" indent="720000" algn="just" defTabSz="266700" rtl="0" eaLnBrk="1" fontAlgn="auto" latinLnBrk="0" hangingPunct="1">
              <a:lnSpc>
                <a:spcPct val="150000"/>
              </a:lnSpc>
              <a:spcBef>
                <a:spcPct val="0"/>
              </a:spcBef>
              <a:spcAft>
                <a:spcPct val="0"/>
              </a:spcAft>
              <a:buClrTx/>
              <a:buSzTx/>
              <a:buFontTx/>
              <a:buNone/>
              <a:tabLst/>
              <a:defRPr/>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6</a:t>
            </a:r>
            <a:r>
              <a:rPr lang="zh-CN" altLang="en-US" sz="2300" dirty="0">
                <a:latin typeface="华文楷体" panose="02010600040101010101" charset="-122"/>
                <a:ea typeface="华文楷体" panose="02010600040101010101" charset="-122"/>
              </a:rPr>
              <a:t>）数据分组要适当，过粗或者过细均不合理。</a:t>
            </a:r>
          </a:p>
          <a:p>
            <a:pPr marL="0" marR="0" lvl="0" indent="720000" algn="just" defTabSz="266700" rtl="0" eaLnBrk="1" fontAlgn="auto" latinLnBrk="0" hangingPunct="1">
              <a:lnSpc>
                <a:spcPct val="150000"/>
              </a:lnSpc>
              <a:spcBef>
                <a:spcPct val="0"/>
              </a:spcBef>
              <a:spcAft>
                <a:spcPct val="0"/>
              </a:spcAft>
              <a:buClrTx/>
              <a:buSzTx/>
              <a:buFontTx/>
              <a:buNone/>
              <a:tabLst/>
              <a:defRPr/>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7</a:t>
            </a:r>
            <a:r>
              <a:rPr lang="zh-CN" altLang="en-US" sz="2300" dirty="0">
                <a:latin typeface="华文楷体" panose="02010600040101010101" charset="-122"/>
                <a:ea typeface="华文楷体" panose="02010600040101010101" charset="-122"/>
              </a:rPr>
              <a:t>）必须明确标注数据的计量单位。</a:t>
            </a:r>
            <a:endParaRPr lang="en-US" altLang="zh-CN" sz="2300" dirty="0">
              <a:latin typeface="华文楷体" panose="02010600040101010101" charset="-122"/>
              <a:ea typeface="华文楷体" panose="02010600040101010101" charset="-122"/>
            </a:endParaRPr>
          </a:p>
          <a:p>
            <a:pPr marL="0" marR="0" lvl="0" indent="720000" algn="just" defTabSz="266700" rtl="0" eaLnBrk="1" fontAlgn="auto" latinLnBrk="0" hangingPunct="1">
              <a:lnSpc>
                <a:spcPct val="150000"/>
              </a:lnSpc>
              <a:spcBef>
                <a:spcPct val="0"/>
              </a:spcBef>
              <a:spcAft>
                <a:spcPct val="0"/>
              </a:spcAft>
              <a:buClrTx/>
              <a:buSzTx/>
              <a:buFontTx/>
              <a:buNone/>
              <a:tabLst/>
              <a:defRPr/>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8</a:t>
            </a:r>
            <a:r>
              <a:rPr lang="zh-CN" altLang="en-US" sz="2300" dirty="0">
                <a:latin typeface="华文楷体" panose="02010600040101010101" charset="-122"/>
                <a:ea typeface="华文楷体" panose="02010600040101010101" charset="-122"/>
              </a:rPr>
              <a:t>）表格设计应力求简明易懂。通常采用三线表，上下边线加粗、左右开口。如表格结构较为复杂，可在表内适当多保留若干条横线或竖线。</a:t>
            </a:r>
          </a:p>
          <a:p>
            <a:pPr marL="0" marR="0" lvl="0" indent="720000" algn="just" defTabSz="266700" rtl="0" eaLnBrk="1" fontAlgn="auto" latinLnBrk="0" hangingPunct="1">
              <a:lnSpc>
                <a:spcPct val="150000"/>
              </a:lnSpc>
              <a:spcBef>
                <a:spcPct val="0"/>
              </a:spcBef>
              <a:spcAft>
                <a:spcPct val="0"/>
              </a:spcAft>
              <a:buClrTx/>
              <a:buSzTx/>
              <a:buFontTx/>
              <a:buNone/>
              <a:tabLst/>
              <a:defRPr/>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9</a:t>
            </a:r>
            <a:r>
              <a:rPr lang="zh-CN" altLang="en-US" sz="2300" dirty="0">
                <a:latin typeface="华文楷体" panose="02010600040101010101" charset="-122"/>
                <a:ea typeface="华文楷体" panose="02010600040101010101" charset="-122"/>
              </a:rPr>
              <a:t>）缺乏数据的位置，可用“</a:t>
            </a:r>
            <a:r>
              <a:rPr lang="en-US" altLang="zh-CN" sz="2300" dirty="0">
                <a:latin typeface="华文楷体" panose="02010600040101010101" charset="-122"/>
                <a:ea typeface="华文楷体" panose="02010600040101010101" charset="-122"/>
              </a:rPr>
              <a:t>—”</a:t>
            </a:r>
            <a:r>
              <a:rPr lang="zh-CN" altLang="en-US" sz="2300" dirty="0">
                <a:latin typeface="华文楷体" panose="02010600040101010101" charset="-122"/>
                <a:ea typeface="华文楷体" panose="02010600040101010101" charset="-122"/>
              </a:rPr>
              <a:t>或</a:t>
            </a:r>
            <a:r>
              <a:rPr lang="en-US" altLang="zh-CN" sz="2300" dirty="0" err="1">
                <a:latin typeface="华文楷体" panose="02010600040101010101" charset="-122"/>
                <a:ea typeface="华文楷体" panose="02010600040101010101" charset="-122"/>
              </a:rPr>
              <a:t>na</a:t>
            </a:r>
            <a:r>
              <a:rPr lang="zh-CN" altLang="en-US" sz="2300" dirty="0">
                <a:latin typeface="华文楷体" panose="02010600040101010101" charset="-122"/>
                <a:ea typeface="华文楷体" panose="02010600040101010101" charset="-122"/>
              </a:rPr>
              <a:t>标注，一般情况下完整表格内不留空白。</a:t>
            </a:r>
          </a:p>
          <a:p>
            <a:pPr marL="0" marR="0" lvl="0" indent="720000" algn="just" defTabSz="266700" rtl="0" eaLnBrk="1" fontAlgn="auto" latinLnBrk="0" hangingPunct="1">
              <a:lnSpc>
                <a:spcPct val="150000"/>
              </a:lnSpc>
              <a:spcBef>
                <a:spcPct val="0"/>
              </a:spcBef>
              <a:spcAft>
                <a:spcPct val="0"/>
              </a:spcAft>
              <a:buClrTx/>
              <a:buSzTx/>
              <a:buFontTx/>
              <a:buNone/>
              <a:tabLst/>
              <a:defRPr/>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10</a:t>
            </a:r>
            <a:r>
              <a:rPr lang="zh-CN" altLang="en-US" sz="2300" dirty="0">
                <a:latin typeface="华文楷体" panose="02010600040101010101" charset="-122"/>
                <a:ea typeface="华文楷体" panose="02010600040101010101" charset="-122"/>
              </a:rPr>
              <a:t>）表中数据通常设为右对齐或者居中对齐，并将整数位和小数位分别对齐。</a:t>
            </a:r>
          </a:p>
          <a:p>
            <a:pPr marL="0" marR="0" lvl="0" indent="720000" algn="just" defTabSz="266700" rtl="0" eaLnBrk="1" fontAlgn="auto" latinLnBrk="0" hangingPunct="1">
              <a:lnSpc>
                <a:spcPct val="150000"/>
              </a:lnSpc>
              <a:spcBef>
                <a:spcPct val="0"/>
              </a:spcBef>
              <a:spcAft>
                <a:spcPct val="0"/>
              </a:spcAft>
              <a:buClrTx/>
              <a:buSzTx/>
              <a:buFontTx/>
              <a:buNone/>
              <a:tabLst/>
              <a:defRPr/>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11</a:t>
            </a:r>
            <a:r>
              <a:rPr lang="zh-CN" altLang="en-US" sz="2300" dirty="0">
                <a:latin typeface="华文楷体" panose="02010600040101010101" charset="-122"/>
                <a:ea typeface="华文楷体" panose="02010600040101010101" charset="-122"/>
              </a:rPr>
              <a:t>）数据小数位取舍根据需要而定：如概率值一般保留</a:t>
            </a:r>
            <a:r>
              <a:rPr lang="en-US" altLang="zh-CN" sz="2300" dirty="0">
                <a:latin typeface="华文楷体" panose="02010600040101010101" charset="-122"/>
                <a:ea typeface="华文楷体" panose="02010600040101010101" charset="-122"/>
              </a:rPr>
              <a:t>3-4</a:t>
            </a:r>
            <a:r>
              <a:rPr lang="zh-CN" altLang="en-US" sz="2300" dirty="0">
                <a:latin typeface="华文楷体" panose="02010600040101010101" charset="-122"/>
                <a:ea typeface="华文楷体" panose="02010600040101010101" charset="-122"/>
              </a:rPr>
              <a:t>位，百分数一般保留</a:t>
            </a:r>
            <a:r>
              <a:rPr lang="en-US" altLang="zh-CN" sz="2300" dirty="0">
                <a:latin typeface="华文楷体" panose="02010600040101010101" charset="-122"/>
                <a:ea typeface="华文楷体" panose="02010600040101010101" charset="-122"/>
              </a:rPr>
              <a:t>2</a:t>
            </a:r>
            <a:r>
              <a:rPr lang="zh-CN" altLang="en-US" sz="2300" dirty="0">
                <a:latin typeface="华文楷体" panose="02010600040101010101" charset="-122"/>
                <a:ea typeface="华文楷体" panose="02010600040101010101" charset="-122"/>
              </a:rPr>
              <a:t>位，数值很大的数据可仅保留</a:t>
            </a:r>
            <a:r>
              <a:rPr lang="en-US" altLang="zh-CN" sz="2300" dirty="0">
                <a:latin typeface="华文楷体" panose="02010600040101010101" charset="-122"/>
                <a:ea typeface="华文楷体" panose="02010600040101010101" charset="-122"/>
              </a:rPr>
              <a:t>1</a:t>
            </a:r>
            <a:r>
              <a:rPr lang="zh-CN" altLang="en-US" sz="2300" dirty="0">
                <a:latin typeface="华文楷体" panose="02010600040101010101" charset="-122"/>
                <a:ea typeface="华文楷体" panose="02010600040101010101" charset="-122"/>
              </a:rPr>
              <a:t>位。</a:t>
            </a:r>
          </a:p>
          <a:p>
            <a:pPr marL="0" marR="0" lvl="0" indent="720000" algn="just" defTabSz="266700" rtl="0" eaLnBrk="1" fontAlgn="auto" latinLnBrk="0" hangingPunct="1">
              <a:lnSpc>
                <a:spcPct val="150000"/>
              </a:lnSpc>
              <a:spcBef>
                <a:spcPct val="0"/>
              </a:spcBef>
              <a:spcAft>
                <a:spcPct val="0"/>
              </a:spcAft>
              <a:buClrTx/>
              <a:buSzTx/>
              <a:buFontTx/>
              <a:buNone/>
              <a:tabLst/>
              <a:defRPr/>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12</a:t>
            </a:r>
            <a:r>
              <a:rPr lang="zh-CN" altLang="en-US" sz="2300" dirty="0">
                <a:latin typeface="华文楷体" panose="02010600040101010101" charset="-122"/>
                <a:ea typeface="华文楷体" panose="02010600040101010101" charset="-122"/>
              </a:rPr>
              <a:t>）引用他人数据结果时，应该在表下添加注释，交代原始来源。</a:t>
            </a:r>
          </a:p>
          <a:p>
            <a:pPr marL="0" marR="0" lvl="0" indent="720000" algn="just" defTabSz="266700" rtl="0" eaLnBrk="1" fontAlgn="auto" latinLnBrk="0" hangingPunct="1">
              <a:lnSpc>
                <a:spcPct val="150000"/>
              </a:lnSpc>
              <a:spcBef>
                <a:spcPct val="0"/>
              </a:spcBef>
              <a:spcAft>
                <a:spcPct val="0"/>
              </a:spcAft>
              <a:buClrTx/>
              <a:buSzTx/>
              <a:buFontTx/>
              <a:buNone/>
              <a:tabLst/>
              <a:defRPr/>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13</a:t>
            </a:r>
            <a:r>
              <a:rPr lang="zh-CN" altLang="en-US" sz="2300" dirty="0">
                <a:latin typeface="华文楷体" panose="02010600040101010101" charset="-122"/>
                <a:ea typeface="华文楷体" panose="02010600040101010101" charset="-122"/>
              </a:rPr>
              <a:t>）整个报告中，同类表格力求格式与大小统一，以求整齐美观。</a:t>
            </a:r>
          </a:p>
        </p:txBody>
      </p:sp>
      <p:sp>
        <p:nvSpPr>
          <p:cNvPr id="6" name="灯片编号占位符 6">
            <a:extLst>
              <a:ext uri="{FF2B5EF4-FFF2-40B4-BE49-F238E27FC236}">
                <a16:creationId xmlns:a16="http://schemas.microsoft.com/office/drawing/2014/main" id="{C357A41E-48A2-55C9-7902-07861A9018DE}"/>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33</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14233019-CADA-71EE-EF8F-02FA8A601C9F}"/>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二、统计调查报告写作技巧</a:t>
            </a:r>
          </a:p>
        </p:txBody>
      </p:sp>
    </p:spTree>
    <p:extLst>
      <p:ext uri="{BB962C8B-B14F-4D97-AF65-F5344CB8AC3E}">
        <p14:creationId xmlns:p14="http://schemas.microsoft.com/office/powerpoint/2010/main" val="23242847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C1D57F-CCBE-FCE0-00D2-3AA2A5598FC5}"/>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7D922D63-11B8-0AD3-F1BC-8F2E863610FD}"/>
              </a:ext>
            </a:extLst>
          </p:cNvPr>
          <p:cNvSpPr txBox="1"/>
          <p:nvPr/>
        </p:nvSpPr>
        <p:spPr>
          <a:xfrm>
            <a:off x="422558" y="864023"/>
            <a:ext cx="11473109" cy="5739111"/>
          </a:xfrm>
          <a:prstGeom prst="rect">
            <a:avLst/>
          </a:prstGeom>
          <a:ln>
            <a:noFill/>
          </a:ln>
        </p:spPr>
        <p:txBody>
          <a:bodyPr wrap="square">
            <a:noAutofit/>
          </a:bodyPr>
          <a:lstStyle/>
          <a:p>
            <a:pPr indent="720000">
              <a:lnSpc>
                <a:spcPct val="150000"/>
              </a:lnSpc>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绘制使用统计图</a:t>
            </a:r>
            <a:endPar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indent="720000">
              <a:lnSpc>
                <a:spcPct val="160000"/>
              </a:lnSpc>
            </a:pPr>
            <a:r>
              <a:rPr lang="zh-CN" altLang="en-US" sz="2300" dirty="0">
                <a:latin typeface="华文楷体" panose="02010600040101010101" charset="-122"/>
                <a:ea typeface="华文楷体" panose="02010600040101010101" charset="-122"/>
              </a:rPr>
              <a:t>统计图较表格更为直观。注意事项如下：</a:t>
            </a:r>
          </a:p>
          <a:p>
            <a:pPr indent="720000">
              <a:lnSpc>
                <a:spcPct val="16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1</a:t>
            </a:r>
            <a:r>
              <a:rPr lang="zh-CN" altLang="en-US" sz="2300" dirty="0">
                <a:latin typeface="华文楷体" panose="02010600040101010101" charset="-122"/>
                <a:ea typeface="华文楷体" panose="02010600040101010101" charset="-122"/>
              </a:rPr>
              <a:t>）每张图只说明一个要点，力求简单明了；必要时可在一行并排</a:t>
            </a:r>
            <a:r>
              <a:rPr lang="en-US" altLang="zh-CN" sz="2300" dirty="0">
                <a:latin typeface="华文楷体" panose="02010600040101010101" charset="-122"/>
                <a:ea typeface="华文楷体" panose="02010600040101010101" charset="-122"/>
              </a:rPr>
              <a:t>2-3</a:t>
            </a:r>
            <a:r>
              <a:rPr lang="zh-CN" altLang="en-US" sz="2300" dirty="0">
                <a:latin typeface="华文楷体" panose="02010600040101010101" charset="-122"/>
                <a:ea typeface="华文楷体" panose="02010600040101010101" charset="-122"/>
              </a:rPr>
              <a:t>个子图。</a:t>
            </a:r>
          </a:p>
          <a:p>
            <a:pPr indent="720000">
              <a:lnSpc>
                <a:spcPct val="16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2</a:t>
            </a:r>
            <a:r>
              <a:rPr lang="zh-CN" altLang="en-US" sz="2300" dirty="0">
                <a:latin typeface="华文楷体" panose="02010600040101010101" charset="-122"/>
                <a:ea typeface="华文楷体" panose="02010600040101010101" charset="-122"/>
              </a:rPr>
              <a:t>）每张图都要有标题，标题应该清楚简洁，且一般全文连续编号。</a:t>
            </a:r>
          </a:p>
          <a:p>
            <a:pPr indent="720000">
              <a:lnSpc>
                <a:spcPct val="16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3</a:t>
            </a:r>
            <a:r>
              <a:rPr lang="zh-CN" altLang="en-US" sz="2300" dirty="0">
                <a:latin typeface="华文楷体" panose="02010600040101010101" charset="-122"/>
                <a:ea typeface="华文楷体" panose="02010600040101010101" charset="-122"/>
              </a:rPr>
              <a:t>）尽量将图标和数据标签指向图形的对应位置，避免使用附加图标说明。</a:t>
            </a:r>
          </a:p>
          <a:p>
            <a:pPr indent="720000">
              <a:lnSpc>
                <a:spcPct val="16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4</a:t>
            </a:r>
            <a:r>
              <a:rPr lang="zh-CN" altLang="en-US" sz="2300" dirty="0">
                <a:latin typeface="华文楷体" panose="02010600040101010101" charset="-122"/>
                <a:ea typeface="华文楷体" panose="02010600040101010101" charset="-122"/>
              </a:rPr>
              <a:t>）横坐标与纵坐标的含义应清晰标注，不影响理解时也可省略单位（如年份）。</a:t>
            </a:r>
          </a:p>
          <a:p>
            <a:pPr indent="720000">
              <a:lnSpc>
                <a:spcPct val="16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5</a:t>
            </a:r>
            <a:r>
              <a:rPr lang="zh-CN" altLang="en-US" sz="2300" dirty="0">
                <a:latin typeface="华文楷体" panose="02010600040101010101" charset="-122"/>
                <a:ea typeface="华文楷体" panose="02010600040101010101" charset="-122"/>
              </a:rPr>
              <a:t>）选择适宜的刻度有效展示数据比例关系，必要时可采用对数刻度或双轴图。</a:t>
            </a:r>
          </a:p>
          <a:p>
            <a:pPr indent="720000">
              <a:lnSpc>
                <a:spcPct val="16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6</a:t>
            </a:r>
            <a:r>
              <a:rPr lang="zh-CN" altLang="en-US" sz="2300" dirty="0">
                <a:latin typeface="华文楷体" panose="02010600040101010101" charset="-122"/>
                <a:ea typeface="华文楷体" panose="02010600040101010101" charset="-122"/>
              </a:rPr>
              <a:t>）适当选择度量单位（如价值量，用万元或亿元），适当确定坐标间隔。</a:t>
            </a:r>
            <a:endParaRPr lang="en-US" altLang="zh-CN" sz="2300" dirty="0">
              <a:latin typeface="华文楷体" panose="02010600040101010101" charset="-122"/>
              <a:ea typeface="华文楷体" panose="02010600040101010101" charset="-122"/>
            </a:endParaRPr>
          </a:p>
          <a:p>
            <a:pPr indent="720000">
              <a:lnSpc>
                <a:spcPct val="160000"/>
              </a:lnSpc>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7</a:t>
            </a:r>
            <a:r>
              <a:rPr lang="zh-CN" altLang="en-US" sz="2300" dirty="0">
                <a:latin typeface="华文楷体" panose="02010600040101010101" charset="-122"/>
                <a:ea typeface="华文楷体" panose="02010600040101010101" charset="-122"/>
              </a:rPr>
              <a:t>）作图时优先使用线型、粗细、深浅、标记符号等区分不同数据，尽量避免单纯以颜色区分不同数据，以确保黑白打印时能够准确识别图中信息。</a:t>
            </a:r>
          </a:p>
          <a:p>
            <a:pPr indent="720000">
              <a:lnSpc>
                <a:spcPct val="160000"/>
              </a:lnSpc>
            </a:pPr>
            <a:endParaRPr lang="zh-CN" altLang="en-US" sz="2300" dirty="0">
              <a:latin typeface="华文楷体" panose="02010600040101010101" charset="-122"/>
              <a:ea typeface="华文楷体" panose="02010600040101010101" charset="-122"/>
            </a:endParaRPr>
          </a:p>
        </p:txBody>
      </p:sp>
      <p:sp>
        <p:nvSpPr>
          <p:cNvPr id="6" name="灯片编号占位符 6">
            <a:extLst>
              <a:ext uri="{FF2B5EF4-FFF2-40B4-BE49-F238E27FC236}">
                <a16:creationId xmlns:a16="http://schemas.microsoft.com/office/drawing/2014/main" id="{11451C82-E99B-ED0C-F073-43CED416BDE3}"/>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34</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0D2F3562-D151-F4A4-7AC8-11D6DDFF60F5}"/>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二、统计调查报告写作技巧</a:t>
            </a:r>
          </a:p>
        </p:txBody>
      </p:sp>
    </p:spTree>
    <p:extLst>
      <p:ext uri="{BB962C8B-B14F-4D97-AF65-F5344CB8AC3E}">
        <p14:creationId xmlns:p14="http://schemas.microsoft.com/office/powerpoint/2010/main" val="22096032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FA7DF7-6548-FA45-10F7-5FFDCAF86B2B}"/>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ED4E2D86-F6D8-38FE-98E5-298DBC60224B}"/>
              </a:ext>
            </a:extLst>
          </p:cNvPr>
          <p:cNvSpPr txBox="1"/>
          <p:nvPr/>
        </p:nvSpPr>
        <p:spPr>
          <a:xfrm>
            <a:off x="692717" y="879898"/>
            <a:ext cx="11219884" cy="5739111"/>
          </a:xfrm>
          <a:prstGeom prst="rect">
            <a:avLst/>
          </a:prstGeom>
          <a:ln>
            <a:noFill/>
          </a:ln>
        </p:spPr>
        <p:txBody>
          <a:bodyPr wrap="square">
            <a:noAutofit/>
          </a:bodyPr>
          <a:lstStyle/>
          <a:p>
            <a:pPr marL="0" marR="0" lvl="0" indent="720000" algn="just" defTabSz="266700" rtl="0" eaLnBrk="1" fontAlgn="auto" latinLnBrk="0" hangingPunct="1">
              <a:lnSpc>
                <a:spcPct val="160000"/>
              </a:lnSpc>
              <a:spcBef>
                <a:spcPct val="0"/>
              </a:spcBef>
              <a:spcAft>
                <a:spcPct val="0"/>
              </a:spcAft>
              <a:buClrTx/>
              <a:buSzTx/>
              <a:buFontTx/>
              <a:buNone/>
              <a:tabLst/>
              <a:defRPr/>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8</a:t>
            </a:r>
            <a:r>
              <a:rPr lang="zh-CN" altLang="en-US" sz="2300" dirty="0">
                <a:latin typeface="华文楷体" panose="02010600040101010101" charset="-122"/>
                <a:ea typeface="华文楷体" panose="02010600040101010101" charset="-122"/>
              </a:rPr>
              <a:t>）必要时，可在图形下方增加注释，说明数据来源或其他重要细节。</a:t>
            </a:r>
          </a:p>
          <a:p>
            <a:pPr marL="0" marR="0" lvl="0" indent="720000" algn="just" defTabSz="266700" rtl="0" eaLnBrk="1" fontAlgn="auto" latinLnBrk="0" hangingPunct="1">
              <a:lnSpc>
                <a:spcPct val="160000"/>
              </a:lnSpc>
              <a:spcBef>
                <a:spcPct val="0"/>
              </a:spcBef>
              <a:spcAft>
                <a:spcPct val="0"/>
              </a:spcAft>
              <a:buClrTx/>
              <a:buSzTx/>
              <a:buFontTx/>
              <a:buNone/>
              <a:tabLst/>
              <a:defRPr/>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9</a:t>
            </a:r>
            <a:r>
              <a:rPr lang="zh-CN" altLang="en-US" sz="2300" dirty="0">
                <a:latin typeface="华文楷体" panose="02010600040101010101" charset="-122"/>
                <a:ea typeface="华文楷体" panose="02010600040101010101" charset="-122"/>
              </a:rPr>
              <a:t>）学术性较强的报告，图形尽量简洁（学术期刊要求），避免使用过多修饰元素，二维图如可胜任则不用三维图（如饼图）；对学术性不做苛求的报告（如大学生市调大赛），可反其道而行之，多用彩图、三维图、象形图，以免读者和评审专家审美疲劳。</a:t>
            </a:r>
          </a:p>
          <a:p>
            <a:pPr marL="0" marR="0" lvl="0" indent="720000" algn="just" defTabSz="266700" rtl="0" eaLnBrk="1" fontAlgn="auto" latinLnBrk="0" hangingPunct="1">
              <a:lnSpc>
                <a:spcPct val="160000"/>
              </a:lnSpc>
              <a:spcBef>
                <a:spcPct val="0"/>
              </a:spcBef>
              <a:spcAft>
                <a:spcPct val="0"/>
              </a:spcAft>
              <a:buClrTx/>
              <a:buSzTx/>
              <a:buFontTx/>
              <a:buNone/>
              <a:tabLst/>
              <a:defRPr/>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10</a:t>
            </a:r>
            <a:r>
              <a:rPr lang="zh-CN" altLang="en-US" sz="2300" dirty="0">
                <a:latin typeface="华文楷体" panose="02010600040101010101" charset="-122"/>
                <a:ea typeface="华文楷体" panose="02010600040101010101" charset="-122"/>
              </a:rPr>
              <a:t>）图的宽度一般占页面宽度的</a:t>
            </a:r>
            <a:r>
              <a:rPr lang="en-US" altLang="zh-CN" sz="2300" dirty="0">
                <a:latin typeface="华文楷体" panose="02010600040101010101" charset="-122"/>
                <a:ea typeface="华文楷体" panose="02010600040101010101" charset="-122"/>
              </a:rPr>
              <a:t>2/3</a:t>
            </a:r>
            <a:r>
              <a:rPr lang="zh-CN" altLang="en-US" sz="2300" dirty="0">
                <a:latin typeface="华文楷体" panose="02010600040101010101" charset="-122"/>
                <a:ea typeface="华文楷体" panose="02010600040101010101" charset="-122"/>
              </a:rPr>
              <a:t>到</a:t>
            </a:r>
            <a:r>
              <a:rPr lang="en-US" altLang="zh-CN" sz="2300" dirty="0">
                <a:latin typeface="华文楷体" panose="02010600040101010101" charset="-122"/>
                <a:ea typeface="华文楷体" panose="02010600040101010101" charset="-122"/>
              </a:rPr>
              <a:t>3/4</a:t>
            </a:r>
            <a:r>
              <a:rPr lang="zh-CN" altLang="en-US" sz="2300" dirty="0">
                <a:latin typeface="华文楷体" panose="02010600040101010101" charset="-122"/>
                <a:ea typeface="华文楷体" panose="02010600040101010101" charset="-122"/>
              </a:rPr>
              <a:t>，高宽比以</a:t>
            </a:r>
            <a:r>
              <a:rPr lang="en-US" altLang="zh-CN" sz="2300" dirty="0">
                <a:latin typeface="华文楷体" panose="02010600040101010101" charset="-122"/>
                <a:ea typeface="华文楷体" panose="02010600040101010101" charset="-122"/>
              </a:rPr>
              <a:t>3:4</a:t>
            </a:r>
            <a:r>
              <a:rPr lang="zh-CN" altLang="en-US" sz="2300" dirty="0">
                <a:latin typeface="华文楷体" panose="02010600040101010101" charset="-122"/>
                <a:ea typeface="华文楷体" panose="02010600040101010101" charset="-122"/>
              </a:rPr>
              <a:t>为宜。整个报告中，同类图形最好大小相同、形式一致，以求整齐美观。</a:t>
            </a:r>
          </a:p>
          <a:p>
            <a:pPr marL="0" marR="0" lvl="0" indent="720000" algn="just" defTabSz="266700" rtl="0" eaLnBrk="1" fontAlgn="auto" latinLnBrk="0" hangingPunct="1">
              <a:lnSpc>
                <a:spcPct val="160000"/>
              </a:lnSpc>
              <a:spcBef>
                <a:spcPct val="0"/>
              </a:spcBef>
              <a:spcAft>
                <a:spcPct val="0"/>
              </a:spcAft>
              <a:buClrTx/>
              <a:buSzTx/>
              <a:buFontTx/>
              <a:buNone/>
              <a:tabLst/>
              <a:defRPr/>
            </a:pPr>
            <a:r>
              <a:rPr lang="zh-CN" altLang="en-US" sz="2300" dirty="0">
                <a:latin typeface="华文楷体" panose="02010600040101010101" charset="-122"/>
                <a:ea typeface="华文楷体" panose="02010600040101010101" charset="-122"/>
              </a:rPr>
              <a:t>（</a:t>
            </a:r>
            <a:r>
              <a:rPr lang="en-US" altLang="zh-CN" sz="2300" dirty="0">
                <a:latin typeface="华文楷体" panose="02010600040101010101" charset="-122"/>
                <a:ea typeface="华文楷体" panose="02010600040101010101" charset="-122"/>
              </a:rPr>
              <a:t>11</a:t>
            </a:r>
            <a:r>
              <a:rPr lang="zh-CN" altLang="en-US" sz="2300" dirty="0">
                <a:latin typeface="华文楷体" panose="02010600040101010101" charset="-122"/>
                <a:ea typeface="华文楷体" panose="02010600040101010101" charset="-122"/>
              </a:rPr>
              <a:t>）应确保具有良好的分辨率。技术路线图等自行绘图不要使用截图，软件生成的图片应采用合适格式导出，如对清晰度要求很高可使用矢量图。</a:t>
            </a:r>
          </a:p>
        </p:txBody>
      </p:sp>
      <p:sp>
        <p:nvSpPr>
          <p:cNvPr id="6" name="灯片编号占位符 6">
            <a:extLst>
              <a:ext uri="{FF2B5EF4-FFF2-40B4-BE49-F238E27FC236}">
                <a16:creationId xmlns:a16="http://schemas.microsoft.com/office/drawing/2014/main" id="{10E03A7A-D176-158F-0FAB-7A4606CD2CF5}"/>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35</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3D61755A-A56D-2A0D-AC8D-825B58F61871}"/>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二、统计调查报告写作技巧</a:t>
            </a:r>
          </a:p>
        </p:txBody>
      </p:sp>
    </p:spTree>
    <p:extLst>
      <p:ext uri="{BB962C8B-B14F-4D97-AF65-F5344CB8AC3E}">
        <p14:creationId xmlns:p14="http://schemas.microsoft.com/office/powerpoint/2010/main" val="8244854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F2DE63-9571-56BC-D582-AB3EB2AAC331}"/>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102D58D5-C5CD-06A6-45A4-D59AE86A6584}"/>
              </a:ext>
            </a:extLst>
          </p:cNvPr>
          <p:cNvSpPr txBox="1"/>
          <p:nvPr/>
        </p:nvSpPr>
        <p:spPr>
          <a:xfrm>
            <a:off x="709650" y="771525"/>
            <a:ext cx="11219884" cy="5739111"/>
          </a:xfrm>
          <a:prstGeom prst="rect">
            <a:avLst/>
          </a:prstGeom>
          <a:ln>
            <a:noFill/>
          </a:ln>
        </p:spPr>
        <p:txBody>
          <a:bodyPr wrap="square">
            <a:noAutofit/>
          </a:bodyPr>
          <a:lstStyle/>
          <a:p>
            <a:pPr marL="0" marR="0" lvl="0" indent="360000" algn="just" defTabSz="266700" rtl="0" eaLnBrk="1" fontAlgn="auto" latinLnBrk="0" hangingPunct="1">
              <a:lnSpc>
                <a:spcPct val="150000"/>
              </a:lnSpc>
              <a:spcBef>
                <a:spcPct val="0"/>
              </a:spcBef>
              <a:spcAft>
                <a:spcPct val="0"/>
              </a:spcAft>
              <a:buClrTx/>
              <a:buSzTx/>
              <a:buFontTx/>
              <a:buNone/>
              <a:tabLst/>
              <a:defRPr/>
            </a:pPr>
            <a:r>
              <a:rPr lang="zh-CN" altLang="en-US" sz="2800" b="1" dirty="0">
                <a:solidFill>
                  <a:schemeClr val="accent2"/>
                </a:solidFill>
                <a:latin typeface="华文楷体" panose="02010600040101010101" charset="-122"/>
                <a:ea typeface="华文楷体" panose="02010600040101010101" charset="-122"/>
              </a:rPr>
              <a:t>（四）报告撰写注意事项</a:t>
            </a:r>
            <a:endParaRPr lang="en-US" altLang="zh-CN" sz="2800" b="1" dirty="0">
              <a:solidFill>
                <a:schemeClr val="accent2"/>
              </a:solidFill>
              <a:latin typeface="华文楷体" panose="02010600040101010101" charset="-122"/>
              <a:ea typeface="华文楷体" panose="02010600040101010101" charset="-122"/>
            </a:endParaRPr>
          </a:p>
          <a:p>
            <a:pPr indent="720000">
              <a:lnSpc>
                <a:spcPct val="150000"/>
              </a:lnSpc>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针对性</a:t>
            </a:r>
            <a:endPar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indent="720000">
              <a:lnSpc>
                <a:spcPct val="150000"/>
              </a:lnSpc>
            </a:pPr>
            <a:r>
              <a:rPr lang="zh-CN" altLang="en-US" sz="2300" dirty="0">
                <a:latin typeface="华文楷体" panose="02010600040101010101" charset="-122"/>
                <a:ea typeface="华文楷体" panose="02010600040101010101" charset="-122"/>
              </a:rPr>
              <a:t>针对性是调查报告的灵魂。一方面，撰写调查报告必须明确调查目的，紧紧围绕主题展开论述，务求有的放矢。另一方面，撰写调查报告必须明确阅读对象，并根据目标读者所关心的问题确定研究与写作重点，坚持读者至上。</a:t>
            </a:r>
            <a:endParaRPr lang="en-US" altLang="zh-CN" sz="2300" dirty="0">
              <a:latin typeface="华文楷体" panose="02010600040101010101" charset="-122"/>
              <a:ea typeface="华文楷体" panose="02010600040101010101" charset="-122"/>
            </a:endParaRPr>
          </a:p>
          <a:p>
            <a:pPr indent="720000">
              <a:lnSpc>
                <a:spcPct val="150000"/>
              </a:lnSpc>
            </a:pPr>
            <a:r>
              <a:rPr lang="en-US" altLang="zh-CN" sz="24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新颖性</a:t>
            </a:r>
            <a:endParaRPr lang="en-US" altLang="zh-CN" sz="24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indent="720000">
              <a:lnSpc>
                <a:spcPct val="150000"/>
              </a:lnSpc>
            </a:pPr>
            <a:r>
              <a:rPr lang="zh-CN" altLang="en-US" sz="2300" dirty="0">
                <a:latin typeface="华文楷体" panose="02010600040101010101" charset="-122"/>
                <a:ea typeface="华文楷体" panose="02010600040101010101" charset="-122"/>
              </a:rPr>
              <a:t>统计调查报告应该紧扣时代发展中的新问题、新趋势、新动向，引出新观点、新认识、新发现。研究思路和所用分析方法，要在既有文献基础上推陈出新，做出边际贡献。报告写作形式，也应根据需要尝试增加新元素，尤其是图表选择要追求丰富新颖。结论和建议要避免老生常谈，突出有别他人之处，力求令读者耳目一新。</a:t>
            </a:r>
          </a:p>
          <a:p>
            <a:pPr indent="720000">
              <a:lnSpc>
                <a:spcPct val="150000"/>
              </a:lnSpc>
            </a:pPr>
            <a:endParaRPr lang="zh-CN" altLang="en-US" sz="2300" dirty="0">
              <a:latin typeface="华文楷体" panose="02010600040101010101" charset="-122"/>
              <a:ea typeface="华文楷体" panose="02010600040101010101" charset="-122"/>
            </a:endParaRPr>
          </a:p>
        </p:txBody>
      </p:sp>
      <p:sp>
        <p:nvSpPr>
          <p:cNvPr id="6" name="灯片编号占位符 6">
            <a:extLst>
              <a:ext uri="{FF2B5EF4-FFF2-40B4-BE49-F238E27FC236}">
                <a16:creationId xmlns:a16="http://schemas.microsoft.com/office/drawing/2014/main" id="{569028A5-FCD6-72F6-1D2E-07E4D0E7DD01}"/>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36</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701CDF22-ED06-31D0-4B98-5C1D1CB6108E}"/>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二、统计调查报告写作技巧</a:t>
            </a:r>
          </a:p>
        </p:txBody>
      </p:sp>
    </p:spTree>
    <p:extLst>
      <p:ext uri="{BB962C8B-B14F-4D97-AF65-F5344CB8AC3E}">
        <p14:creationId xmlns:p14="http://schemas.microsoft.com/office/powerpoint/2010/main" val="35507513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ADEF56-CE41-DC4A-2106-47C8BA61B89F}"/>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FC734DC1-4FF3-26EB-FF4C-18824F046777}"/>
              </a:ext>
            </a:extLst>
          </p:cNvPr>
          <p:cNvSpPr txBox="1"/>
          <p:nvPr/>
        </p:nvSpPr>
        <p:spPr>
          <a:xfrm>
            <a:off x="709650" y="1145347"/>
            <a:ext cx="11219884" cy="5739111"/>
          </a:xfrm>
          <a:prstGeom prst="rect">
            <a:avLst/>
          </a:prstGeom>
          <a:ln>
            <a:noFill/>
          </a:ln>
        </p:spPr>
        <p:txBody>
          <a:bodyPr wrap="square">
            <a:noAutofit/>
          </a:bodyPr>
          <a:lstStyle/>
          <a:p>
            <a:pPr indent="720000">
              <a:lnSpc>
                <a:spcPct val="150000"/>
              </a:lnSpc>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3.</a:t>
            </a:r>
            <a:r>
              <a:rPr lang="zh-CN" altLang="en-US"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可读性</a:t>
            </a:r>
            <a:endPar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indent="720000">
              <a:lnSpc>
                <a:spcPct val="150000"/>
              </a:lnSpc>
            </a:pPr>
            <a:r>
              <a:rPr lang="zh-CN" altLang="en-US" sz="2300" dirty="0">
                <a:latin typeface="华文楷体" panose="02010600040101010101" charset="-122"/>
                <a:ea typeface="华文楷体" panose="02010600040101010101" charset="-122"/>
              </a:rPr>
              <a:t>统计调查报告是一种应用型文体。统计调查报告撰写者，可认真借鉴科学大师的科普小品，品味其何以深入浅出、举重若轻。广泛阅读各类书籍，丰富词汇、浸润文笔，对写好统计调查报告也大有裨益。图表美观、排版精致，也是提升可读性的一个要点。</a:t>
            </a:r>
            <a:endParaRPr lang="en-US" altLang="zh-CN" sz="2300" dirty="0">
              <a:latin typeface="华文楷体" panose="02010600040101010101" charset="-122"/>
              <a:ea typeface="华文楷体" panose="02010600040101010101" charset="-122"/>
            </a:endParaRPr>
          </a:p>
          <a:p>
            <a:pPr indent="720000">
              <a:lnSpc>
                <a:spcPct val="150000"/>
              </a:lnSpc>
            </a:pPr>
            <a:r>
              <a:rPr lang="en-US" altLang="zh-CN" sz="24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4.</a:t>
            </a:r>
            <a:r>
              <a:rPr lang="zh-CN" altLang="en-US" sz="24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规范性</a:t>
            </a:r>
            <a:endParaRPr lang="en-US" altLang="zh-CN" sz="24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indent="720000">
              <a:lnSpc>
                <a:spcPct val="150000"/>
              </a:lnSpc>
            </a:pPr>
            <a:r>
              <a:rPr lang="zh-CN" altLang="en-US" sz="2300" dirty="0">
                <a:latin typeface="华文楷体" panose="02010600040101010101" charset="-122"/>
                <a:ea typeface="华文楷体" panose="02010600040101010101" charset="-122"/>
              </a:rPr>
              <a:t>写作规范性，体现在多方面。其一，表述应清晰准确。其二，规范使用术语。</a:t>
            </a:r>
            <a:r>
              <a:rPr lang="zh-CN" altLang="en-US" dirty="0"/>
              <a:t>其</a:t>
            </a:r>
            <a:r>
              <a:rPr lang="zh-CN" altLang="en-US" sz="2300" dirty="0">
                <a:latin typeface="华文楷体" panose="02010600040101010101" charset="-122"/>
                <a:ea typeface="华文楷体" panose="02010600040101010101" charset="-122"/>
              </a:rPr>
              <a:t>三，规范使用缩略语。其四，规范使用指代词。其五，规范使用时间。</a:t>
            </a:r>
          </a:p>
          <a:p>
            <a:pPr indent="720000">
              <a:lnSpc>
                <a:spcPct val="150000"/>
              </a:lnSpc>
            </a:pPr>
            <a:endParaRPr lang="zh-CN" altLang="en-US" dirty="0"/>
          </a:p>
          <a:p>
            <a:pPr indent="720000">
              <a:lnSpc>
                <a:spcPct val="150000"/>
              </a:lnSpc>
            </a:pPr>
            <a:endParaRPr lang="zh-CN" altLang="en-US" sz="2300" dirty="0">
              <a:latin typeface="华文楷体" panose="02010600040101010101" charset="-122"/>
              <a:ea typeface="华文楷体" panose="02010600040101010101" charset="-122"/>
            </a:endParaRPr>
          </a:p>
        </p:txBody>
      </p:sp>
      <p:sp>
        <p:nvSpPr>
          <p:cNvPr id="6" name="灯片编号占位符 6">
            <a:extLst>
              <a:ext uri="{FF2B5EF4-FFF2-40B4-BE49-F238E27FC236}">
                <a16:creationId xmlns:a16="http://schemas.microsoft.com/office/drawing/2014/main" id="{5D70A150-77DE-BBF7-00AC-687A988EE3F4}"/>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37</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1B07B1B9-2992-9D67-419D-251A26C257A1}"/>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二、统计调查报告写作技巧</a:t>
            </a:r>
          </a:p>
        </p:txBody>
      </p:sp>
    </p:spTree>
    <p:extLst>
      <p:ext uri="{BB962C8B-B14F-4D97-AF65-F5344CB8AC3E}">
        <p14:creationId xmlns:p14="http://schemas.microsoft.com/office/powerpoint/2010/main" val="31579761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38</a:t>
            </a:fld>
            <a:endParaRPr lang="zh-CN" altLang="en-US" sz="2000" dirty="0">
              <a:solidFill>
                <a:schemeClr val="tx1"/>
              </a:solidFill>
            </a:endParaRPr>
          </a:p>
        </p:txBody>
      </p:sp>
      <p:sp>
        <p:nvSpPr>
          <p:cNvPr id="6" name="Rectangle 4"/>
          <p:cNvSpPr>
            <a:spLocks noGrp="1" noChangeArrowheads="1"/>
          </p:cNvSpPr>
          <p:nvPr/>
        </p:nvSpPr>
        <p:spPr>
          <a:xfrm>
            <a:off x="1817489" y="363378"/>
            <a:ext cx="9224322" cy="108257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三节  统计调查报告实例简析</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7" name="Rectangle 9"/>
          <p:cNvSpPr txBox="1">
            <a:spLocks noChangeArrowheads="1"/>
          </p:cNvSpPr>
          <p:nvPr/>
        </p:nvSpPr>
        <p:spPr>
          <a:xfrm>
            <a:off x="2516389" y="1487554"/>
            <a:ext cx="8735060" cy="4690036"/>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spcBef>
                <a:spcPts val="0"/>
              </a:spcBef>
            </a:pPr>
            <a:r>
              <a:rPr lang="zh-CN" altLang="en-US" sz="32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一、摘要与目录</a:t>
            </a:r>
            <a:br>
              <a:rPr lang="zh-CN" altLang="en-US" sz="32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br>
            <a:r>
              <a:rPr lang="zh-CN" altLang="en-US" sz="32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二、调查项目概述部分</a:t>
            </a:r>
            <a:br>
              <a:rPr lang="zh-CN" altLang="en-US" sz="32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br>
            <a:r>
              <a:rPr lang="zh-CN" altLang="en-US" sz="32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三、调查项目概述部分</a:t>
            </a:r>
            <a:endParaRPr lang="en-US" altLang="zh-CN" sz="32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endParaRPr>
          </a:p>
          <a:p>
            <a:pPr algn="l">
              <a:lnSpc>
                <a:spcPct val="150000"/>
              </a:lnSpc>
              <a:spcBef>
                <a:spcPts val="0"/>
              </a:spcBef>
            </a:pPr>
            <a:r>
              <a:rPr lang="zh-CN" altLang="en-US" sz="32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四、受访者支付意愿与支付强度分析</a:t>
            </a:r>
            <a:endParaRPr lang="en-US" altLang="zh-CN" sz="32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endParaRPr>
          </a:p>
          <a:p>
            <a:pPr algn="l">
              <a:lnSpc>
                <a:spcPct val="150000"/>
              </a:lnSpc>
              <a:spcBef>
                <a:spcPts val="0"/>
              </a:spcBef>
            </a:pPr>
            <a:r>
              <a:rPr lang="zh-CN" altLang="en-US" sz="32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五、结论和建议</a:t>
            </a:r>
            <a:endParaRPr lang="en-US" altLang="zh-CN" sz="32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endParaRPr>
          </a:p>
          <a:p>
            <a:pPr algn="l">
              <a:lnSpc>
                <a:spcPct val="150000"/>
              </a:lnSpc>
              <a:spcBef>
                <a:spcPts val="0"/>
              </a:spcBef>
            </a:pPr>
            <a:r>
              <a:rPr lang="zh-CN" altLang="en-US" sz="32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六、参考文献与附录</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a:t>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一、统计公报</a:t>
            </a:r>
          </a:p>
        </p:txBody>
      </p:sp>
      <p:sp>
        <p:nvSpPr>
          <p:cNvPr id="4" name="文本框 3">
            <a:extLst>
              <a:ext uri="{FF2B5EF4-FFF2-40B4-BE49-F238E27FC236}">
                <a16:creationId xmlns:a16="http://schemas.microsoft.com/office/drawing/2014/main" id="{5EF75F23-33C3-E138-FA82-F5FD3FE31822}"/>
              </a:ext>
            </a:extLst>
          </p:cNvPr>
          <p:cNvSpPr txBox="1"/>
          <p:nvPr/>
        </p:nvSpPr>
        <p:spPr>
          <a:xfrm>
            <a:off x="785390" y="947401"/>
            <a:ext cx="11178009" cy="5473871"/>
          </a:xfrm>
          <a:prstGeom prst="rect">
            <a:avLst/>
          </a:prstGeom>
          <a:noFill/>
        </p:spPr>
        <p:txBody>
          <a:bodyPr wrap="square" rtlCol="0">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zh-CN" sz="2800" b="1" i="0" u="none" strike="noStrike" kern="1200" cap="none" spc="0" normalizeH="0" baseline="0" noProof="0" dirty="0">
                <a:ln>
                  <a:noFill/>
                </a:ln>
                <a:solidFill>
                  <a:srgbClr val="ED7D31"/>
                </a:solidFill>
                <a:effectLst/>
                <a:uLnTx/>
                <a:uFillTx/>
                <a:latin typeface="华文楷体" panose="02010600040101010101" charset="-122"/>
                <a:ea typeface="华文楷体" panose="02010600040101010101" charset="-122"/>
                <a:cs typeface="+mn-cs"/>
              </a:rPr>
              <a:t>   </a:t>
            </a:r>
            <a:r>
              <a:rPr kumimoji="0" lang="zh-CN" altLang="en-US" sz="2800" b="1" i="0" u="none" strike="noStrike" kern="1200" cap="none" spc="0" normalizeH="0" baseline="0" noProof="0" dirty="0">
                <a:ln>
                  <a:noFill/>
                </a:ln>
                <a:solidFill>
                  <a:srgbClr val="ED7D31"/>
                </a:solidFill>
                <a:effectLst/>
                <a:uLnTx/>
                <a:uFillTx/>
                <a:latin typeface="华文楷体" panose="02010600040101010101" charset="-122"/>
                <a:ea typeface="华文楷体" panose="02010600040101010101" charset="-122"/>
                <a:cs typeface="+mn-cs"/>
              </a:rPr>
              <a:t>（一）概念与形式</a:t>
            </a:r>
          </a:p>
          <a:p>
            <a:pPr marL="0" marR="0" lvl="0" indent="457200" algn="l" defTabSz="914400" rtl="0" eaLnBrk="1" fontAlgn="auto" latinLnBrk="0" hangingPunct="1">
              <a:lnSpc>
                <a:spcPct val="170000"/>
              </a:lnSpc>
              <a:spcBef>
                <a:spcPts val="0"/>
              </a:spcBef>
              <a:spcAft>
                <a:spcPts val="0"/>
              </a:spcAft>
              <a:buClrTx/>
              <a:buSzTx/>
              <a:buFontTx/>
              <a:buNone/>
              <a:tabLst/>
              <a:defRPr/>
              <a:extLst>
                <a:ext uri="{35155182-B16C-46BC-9424-99874614C6A1}">
                  <wpsdc:indentchars xmlns:lc="http://schemas.openxmlformats.org/drawingml/2006/lockedCanvas" xmlns:wpsdc="http://www.wps.cn/officeDocument/2017/drawingmlCustomData" xmlns="" val="200" checksum="4158780845"/>
                </a:ext>
              </a:extLst>
            </a:pPr>
            <a:r>
              <a:rPr kumimoji="0" lang="zh-CN" altLang="en-US"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rPr>
              <a:t>统计公报是政府统计部门公开发布统计数据的报道性公文，其具有权威性、指导性和新闻性。</a:t>
            </a:r>
          </a:p>
          <a:p>
            <a:pPr marL="0" marR="0" lvl="0" indent="457200" algn="l" defTabSz="914400" rtl="0" eaLnBrk="1" fontAlgn="auto" latinLnBrk="0" hangingPunct="1">
              <a:lnSpc>
                <a:spcPct val="170000"/>
              </a:lnSpc>
              <a:spcBef>
                <a:spcPts val="0"/>
              </a:spcBef>
              <a:spcAft>
                <a:spcPts val="0"/>
              </a:spcAft>
              <a:buClrTx/>
              <a:buSzTx/>
              <a:buFontTx/>
              <a:buNone/>
              <a:tabLst/>
              <a:defRPr/>
              <a:extLst>
                <a:ext uri="{35155182-B16C-46BC-9424-99874614C6A1}">
                  <wpsdc:indentchars xmlns:lc="http://schemas.openxmlformats.org/drawingml/2006/lockedCanvas" xmlns:wpsdc="http://www.wps.cn/officeDocument/2017/drawingmlCustomData" xmlns="" val="200" checksum="4158780845"/>
                </a:ext>
              </a:extLst>
            </a:pPr>
            <a:r>
              <a:rPr kumimoji="0" lang="zh-CN" altLang="en-US"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rPr>
              <a:t>统计公报包括首部、正文和尾部三部分，但更注重</a:t>
            </a:r>
            <a:r>
              <a:rPr kumimoji="0" lang="en-US" altLang="zh-CN"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rPr>
              <a:t>“</a:t>
            </a:r>
            <a:r>
              <a:rPr kumimoji="0" lang="zh-CN" altLang="en-US"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rPr>
              <a:t>数据解读</a:t>
            </a:r>
            <a:r>
              <a:rPr kumimoji="0" lang="en-US" altLang="zh-CN"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rPr>
              <a:t>”</a:t>
            </a:r>
            <a:r>
              <a:rPr kumimoji="0" lang="zh-CN" altLang="en-US"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rPr>
              <a:t>功能：</a:t>
            </a:r>
            <a:endParaRPr kumimoji="0" lang="en-US" altLang="zh-CN"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endParaRPr>
          </a:p>
          <a:p>
            <a:pPr marL="0" marR="0" lvl="0" indent="457200" algn="l" defTabSz="914400" rtl="0" eaLnBrk="1" fontAlgn="auto" latinLnBrk="0" hangingPunct="1">
              <a:lnSpc>
                <a:spcPct val="170000"/>
              </a:lnSpc>
              <a:spcBef>
                <a:spcPts val="0"/>
              </a:spcBef>
              <a:spcAft>
                <a:spcPts val="0"/>
              </a:spcAft>
              <a:buClrTx/>
              <a:buSzTx/>
              <a:buFontTx/>
              <a:buNone/>
              <a:tabLst/>
              <a:defRPr/>
              <a:extLst>
                <a:ext uri="{35155182-B16C-46BC-9424-99874614C6A1}">
                  <wpsdc:indentchars xmlns:lc="http://schemas.openxmlformats.org/drawingml/2006/lockedCanvas" xmlns:wpsdc="http://www.wps.cn/officeDocument/2017/drawingmlCustomData" xmlns="" val="200" checksum="4158780845"/>
                </a:ext>
              </a:extLst>
            </a:pPr>
            <a:r>
              <a:rPr kumimoji="0" lang="zh-CN" altLang="en-US"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rPr>
              <a:t>统计公报的首部，包括标题、发布主体和发布时间。</a:t>
            </a:r>
            <a:endParaRPr kumimoji="0" lang="en-US" altLang="zh-CN"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endParaRPr>
          </a:p>
          <a:p>
            <a:pPr marL="0" marR="0" lvl="0" indent="457200" algn="l" defTabSz="914400" rtl="0" eaLnBrk="1" fontAlgn="auto" latinLnBrk="0" hangingPunct="1">
              <a:lnSpc>
                <a:spcPct val="170000"/>
              </a:lnSpc>
              <a:spcBef>
                <a:spcPts val="0"/>
              </a:spcBef>
              <a:spcAft>
                <a:spcPts val="0"/>
              </a:spcAft>
              <a:buClrTx/>
              <a:buSzTx/>
              <a:buFontTx/>
              <a:buNone/>
              <a:tabLst/>
              <a:defRPr/>
              <a:extLst>
                <a:ext uri="{35155182-B16C-46BC-9424-99874614C6A1}">
                  <wpsdc:indentchars xmlns:lc="http://schemas.openxmlformats.org/drawingml/2006/lockedCanvas" xmlns:wpsdc="http://www.wps.cn/officeDocument/2017/drawingmlCustomData" xmlns="" val="200" checksum="4158780845"/>
                </a:ext>
              </a:extLst>
            </a:pPr>
            <a:r>
              <a:rPr kumimoji="0" lang="zh-CN" altLang="en-US"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rPr>
              <a:t>统计公报的正文，包括前言与主体：前言简要给出公报的发布背景和总体基调；主体是公报的核心，通常先给出综合说明，随后按行业或部门分专题展开。</a:t>
            </a:r>
            <a:endParaRPr kumimoji="0" lang="en-US" altLang="zh-CN"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endParaRPr>
          </a:p>
          <a:p>
            <a:pPr marL="0" marR="0" lvl="0" indent="457200" algn="l" defTabSz="914400" rtl="0" eaLnBrk="1" fontAlgn="auto" latinLnBrk="0" hangingPunct="1">
              <a:lnSpc>
                <a:spcPct val="170000"/>
              </a:lnSpc>
              <a:spcBef>
                <a:spcPts val="0"/>
              </a:spcBef>
              <a:spcAft>
                <a:spcPts val="0"/>
              </a:spcAft>
              <a:buClrTx/>
              <a:buSzTx/>
              <a:buFontTx/>
              <a:buNone/>
              <a:tabLst/>
              <a:defRPr/>
              <a:extLst>
                <a:ext uri="{35155182-B16C-46BC-9424-99874614C6A1}">
                  <wpsdc:indentchars xmlns:lc="http://schemas.openxmlformats.org/drawingml/2006/lockedCanvas" xmlns:wpsdc="http://www.wps.cn/officeDocument/2017/drawingmlCustomData" xmlns="" val="200" checksum="4158780845"/>
                </a:ext>
              </a:extLst>
            </a:pPr>
            <a:r>
              <a:rPr kumimoji="0" lang="zh-CN" altLang="en-US"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rPr>
              <a:t>统计公报的尾部，提供必要的注释和资料来源，有时还包含正文不便展示的详细统计表和统计图。</a:t>
            </a:r>
            <a:endParaRPr lang="zh-CN" alt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1092096" y="986790"/>
            <a:ext cx="10567035" cy="4479290"/>
          </a:xfrm>
          <a:prstGeom prst="rect">
            <a:avLst/>
          </a:prstGeom>
        </p:spPr>
        <p:txBody>
          <a:bodyPr wrap="square">
            <a:noAutofit/>
          </a:bodyPr>
          <a:lstStyle/>
          <a:p>
            <a:pPr indent="252095" algn="just" defTabSz="266700">
              <a:lnSpc>
                <a:spcPct val="150000"/>
              </a:lnSpc>
              <a:spcBef>
                <a:spcPts val="700"/>
              </a:spcBef>
              <a:spcAft>
                <a:spcPct val="0"/>
              </a:spcAft>
            </a:pPr>
            <a:r>
              <a:rPr lang="en-US" altLang="zh-CN" b="1" dirty="0">
                <a:solidFill>
                  <a:schemeClr val="accent2"/>
                </a:solidFill>
                <a:latin typeface="华文楷体" panose="02010600040101010101" charset="-122"/>
                <a:ea typeface="华文楷体" panose="02010600040101010101" charset="-122"/>
                <a:cs typeface="华文楷体" panose="02010600040101010101" charset="-122"/>
              </a:rPr>
              <a:t> </a:t>
            </a:r>
            <a:endPar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39</a:t>
            </a:fld>
            <a:endParaRPr lang="zh-CN" altLang="en-US" sz="2000" dirty="0">
              <a:solidFill>
                <a:schemeClr val="tx1"/>
              </a:solidFill>
            </a:endParaRP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一、摘要与目录</a:t>
            </a:r>
          </a:p>
        </p:txBody>
      </p:sp>
      <p:sp>
        <p:nvSpPr>
          <p:cNvPr id="16" name="文本框 15">
            <a:extLst>
              <a:ext uri="{FF2B5EF4-FFF2-40B4-BE49-F238E27FC236}">
                <a16:creationId xmlns:a16="http://schemas.microsoft.com/office/drawing/2014/main" id="{83489091-37D5-EAD9-81BA-B67AAC18173F}"/>
              </a:ext>
            </a:extLst>
          </p:cNvPr>
          <p:cNvSpPr txBox="1"/>
          <p:nvPr/>
        </p:nvSpPr>
        <p:spPr>
          <a:xfrm>
            <a:off x="736600" y="910590"/>
            <a:ext cx="11118921" cy="4909036"/>
          </a:xfrm>
          <a:prstGeom prst="rect">
            <a:avLst/>
          </a:prstGeom>
          <a:noFill/>
        </p:spPr>
        <p:txBody>
          <a:bodyPr wrap="square">
            <a:spAutoFit/>
          </a:bodyPr>
          <a:lstStyle/>
          <a:p>
            <a:r>
              <a:rPr kumimoji="0" lang="zh-CN" altLang="en-US" sz="2800" b="1" i="0" u="none" strike="noStrike" kern="1200" cap="none" spc="0" normalizeH="0" baseline="0" noProof="0" dirty="0">
                <a:ln>
                  <a:noFill/>
                </a:ln>
                <a:solidFill>
                  <a:srgbClr val="ED7D31"/>
                </a:solidFill>
                <a:effectLst/>
                <a:uLnTx/>
                <a:uFillTx/>
                <a:latin typeface="Times New Roman" panose="02020603050405020304" pitchFamily="18" charset="0"/>
                <a:ea typeface="华文楷体" panose="02010600040101010101" charset="-122"/>
                <a:cs typeface="Times New Roman" panose="02020603050405020304" pitchFamily="18" charset="0"/>
              </a:rPr>
              <a:t>（一）摘要</a:t>
            </a:r>
            <a:endParaRPr kumimoji="0" lang="en-US" altLang="zh-CN" sz="2800" b="1" i="0" u="none" strike="noStrike" kern="1200" cap="none" spc="0" normalizeH="0" baseline="0" noProof="0" dirty="0">
              <a:ln>
                <a:noFill/>
              </a:ln>
              <a:solidFill>
                <a:srgbClr val="ED7D31"/>
              </a:solidFill>
              <a:effectLst/>
              <a:uLnTx/>
              <a:uFillTx/>
              <a:latin typeface="Times New Roman" panose="02020603050405020304" pitchFamily="18" charset="0"/>
              <a:ea typeface="华文楷体" panose="02010600040101010101" charset="-122"/>
              <a:cs typeface="Times New Roman" panose="02020603050405020304" pitchFamily="18" charset="0"/>
            </a:endParaRPr>
          </a:p>
          <a:p>
            <a:pPr indent="457200"/>
            <a:r>
              <a:rPr lang="zh-CN" altLang="en-US" sz="1900" dirty="0">
                <a:latin typeface="Times New Roman" panose="02020603050405020304" pitchFamily="18" charset="0"/>
                <a:ea typeface="华文楷体" panose="02010600040101010101" charset="-122"/>
                <a:cs typeface="Times New Roman" panose="02020603050405020304" pitchFamily="18" charset="0"/>
              </a:rPr>
              <a:t>当前，我国已经由高速增长阶段迈入高质量发展阶段，依靠牺牲生态换取经济发展的模式已经成为历史。生态文明建设成为攸关人民福祉和中华民族永续发展的国家大计。天津市坚决执行党中央和国务院部署，积极谋划发展模式转型，做好生态文明建设这篇大文章。天津市第十一次党代会做出“滨海新区与中心城区要严格中间地带规划管控，形成‘绿色森林屏障’”的决策部署，随后出台</a:t>
            </a:r>
            <a:r>
              <a:rPr lang="en-US" altLang="zh-CN" sz="1900" dirty="0">
                <a:latin typeface="Times New Roman" panose="02020603050405020304" pitchFamily="18" charset="0"/>
                <a:ea typeface="华文楷体" panose="02010600040101010101" charset="-122"/>
                <a:cs typeface="Times New Roman" panose="02020603050405020304" pitchFamily="18" charset="0"/>
              </a:rPr>
              <a:t>《</a:t>
            </a:r>
            <a:r>
              <a:rPr lang="zh-CN" altLang="en-US" sz="1900" dirty="0">
                <a:latin typeface="Times New Roman" panose="02020603050405020304" pitchFamily="18" charset="0"/>
                <a:ea typeface="华文楷体" panose="02010600040101010101" charset="-122"/>
                <a:cs typeface="Times New Roman" panose="02020603050405020304" pitchFamily="18" charset="0"/>
              </a:rPr>
              <a:t>天津市双城中间绿色生态屏障区生态环境保护专项规划</a:t>
            </a:r>
            <a:r>
              <a:rPr lang="en-US" altLang="zh-CN" sz="1900" dirty="0">
                <a:latin typeface="Times New Roman" panose="02020603050405020304" pitchFamily="18" charset="0"/>
                <a:ea typeface="华文楷体" panose="02010600040101010101" charset="-122"/>
                <a:cs typeface="Times New Roman" panose="02020603050405020304" pitchFamily="18" charset="0"/>
              </a:rPr>
              <a:t>(2018-2035</a:t>
            </a:r>
            <a:r>
              <a:rPr lang="zh-CN" altLang="en-US" sz="1900" dirty="0">
                <a:latin typeface="Times New Roman" panose="02020603050405020304" pitchFamily="18" charset="0"/>
                <a:ea typeface="华文楷体" panose="02010600040101010101" charset="-122"/>
                <a:cs typeface="Times New Roman" panose="02020603050405020304" pitchFamily="18" charset="0"/>
              </a:rPr>
              <a:t>年</a:t>
            </a:r>
            <a:r>
              <a:rPr lang="en-US" altLang="zh-CN" sz="1900" dirty="0">
                <a:latin typeface="Times New Roman" panose="02020603050405020304" pitchFamily="18" charset="0"/>
                <a:ea typeface="华文楷体" panose="02010600040101010101" charset="-122"/>
                <a:cs typeface="Times New Roman" panose="02020603050405020304" pitchFamily="18" charset="0"/>
              </a:rPr>
              <a:t>)》</a:t>
            </a:r>
            <a:r>
              <a:rPr lang="zh-CN" altLang="en-US" sz="1900" dirty="0">
                <a:latin typeface="Times New Roman" panose="02020603050405020304" pitchFamily="18" charset="0"/>
                <a:ea typeface="华文楷体" panose="02010600040101010101" charset="-122"/>
                <a:cs typeface="Times New Roman" panose="02020603050405020304" pitchFamily="18" charset="0"/>
              </a:rPr>
              <a:t>。截至</a:t>
            </a:r>
            <a:r>
              <a:rPr lang="en-US" altLang="zh-CN" sz="1900" dirty="0">
                <a:latin typeface="Times New Roman" panose="02020603050405020304" pitchFamily="18" charset="0"/>
                <a:ea typeface="华文楷体" panose="02010600040101010101" charset="-122"/>
                <a:cs typeface="Times New Roman" panose="02020603050405020304" pitchFamily="18" charset="0"/>
              </a:rPr>
              <a:t>2021</a:t>
            </a:r>
            <a:r>
              <a:rPr lang="zh-CN" altLang="en-US" sz="1900" dirty="0">
                <a:latin typeface="Times New Roman" panose="02020603050405020304" pitchFamily="18" charset="0"/>
                <a:ea typeface="华文楷体" panose="02010600040101010101" charset="-122"/>
                <a:cs typeface="Times New Roman" panose="02020603050405020304" pitchFamily="18" charset="0"/>
              </a:rPr>
              <a:t>年</a:t>
            </a:r>
            <a:r>
              <a:rPr lang="en-US" altLang="zh-CN" sz="1900" dirty="0">
                <a:latin typeface="Times New Roman" panose="02020603050405020304" pitchFamily="18" charset="0"/>
                <a:ea typeface="华文楷体" panose="02010600040101010101" charset="-122"/>
                <a:cs typeface="Times New Roman" panose="02020603050405020304" pitchFamily="18" charset="0"/>
              </a:rPr>
              <a:t>12</a:t>
            </a:r>
            <a:r>
              <a:rPr lang="zh-CN" altLang="en-US" sz="1900" dirty="0">
                <a:latin typeface="Times New Roman" panose="02020603050405020304" pitchFamily="18" charset="0"/>
                <a:ea typeface="华文楷体" panose="02010600040101010101" charset="-122"/>
                <a:cs typeface="Times New Roman" panose="02020603050405020304" pitchFamily="18" charset="0"/>
              </a:rPr>
              <a:t>月，天津绿色生态屏障第一阶段任务基本完成。天津市绿色生态屏障建设，是深入贯彻习近平生态文明思想的重要措施。通过建设绿色生态屏障有助于改善生态环境，为天津市高质量发展创造更加优越的条件。本调研小组就天津市民对这项生态文明建设工程的认知与态度进行专项调查，力图发现其存在的问题并探寻成因，为绿色生态屏障第二阶段建设提供建议与参考。</a:t>
            </a:r>
            <a:endParaRPr lang="en-US" altLang="zh-CN" sz="1900" dirty="0">
              <a:latin typeface="Times New Roman" panose="02020603050405020304" pitchFamily="18" charset="0"/>
              <a:ea typeface="华文楷体" panose="02010600040101010101" charset="-122"/>
              <a:cs typeface="Times New Roman" panose="02020603050405020304" pitchFamily="18" charset="0"/>
            </a:endParaRPr>
          </a:p>
          <a:p>
            <a:pPr indent="457200"/>
            <a:r>
              <a:rPr lang="zh-CN" altLang="en-US" sz="1900" dirty="0">
                <a:latin typeface="Times New Roman" panose="02020603050405020304" pitchFamily="18" charset="0"/>
                <a:ea typeface="华文楷体" panose="02010600040101010101" charset="-122"/>
                <a:cs typeface="Times New Roman" panose="02020603050405020304" pitchFamily="18" charset="0"/>
              </a:rPr>
              <a:t>问卷调查结合使用线下调查与线上调查两种方式，先后进行预调查与正式调查。为评估不同引导技术对支付意愿强度的影响，随机将受访者划入支付卡式、单边界二分式和双边界二分式之下，分别计算三种方式下的支付意愿并进行比较。针对问卷调查结果，首先运用描述性统计方法，对受访者基本特征及环保意识进行分析，并借助卡方检验识别影响环保支付意愿的因素。在此基础上，进一步借助二元</a:t>
            </a:r>
            <a:r>
              <a:rPr lang="en-US" altLang="zh-CN" sz="1900" dirty="0">
                <a:latin typeface="Times New Roman" panose="02020603050405020304" pitchFamily="18" charset="0"/>
                <a:ea typeface="华文楷体" panose="02010600040101010101" charset="-122"/>
                <a:cs typeface="Times New Roman" panose="02020603050405020304" pitchFamily="18" charset="0"/>
              </a:rPr>
              <a:t>Logistic</a:t>
            </a:r>
            <a:r>
              <a:rPr lang="zh-CN" altLang="en-US" sz="1900" dirty="0">
                <a:latin typeface="Times New Roman" panose="02020603050405020304" pitchFamily="18" charset="0"/>
                <a:ea typeface="华文楷体" panose="02010600040101010101" charset="-122"/>
                <a:cs typeface="Times New Roman" panose="02020603050405020304" pitchFamily="18" charset="0"/>
              </a:rPr>
              <a:t>回归对受访者的环保支付意愿进行分析，发现职业、教育程度、月收入、是否参与过环保活动等因素，对天津市民就绿色生态屏障建设的支付意愿有显著影响。</a:t>
            </a:r>
            <a:endParaRPr lang="zh-CN" altLang="en-US" sz="2000" dirty="0">
              <a:latin typeface="Times New Roman" panose="02020603050405020304" pitchFamily="18" charset="0"/>
              <a:ea typeface="华文楷体" panose="02010600040101010101" charset="-122"/>
              <a:cs typeface="Times New Roman" panose="02020603050405020304"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977584" y="1126490"/>
            <a:ext cx="10821032" cy="3326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lang="zh-CN" altLang="en-US" sz="1900" dirty="0">
                <a:latin typeface="Times New Roman" panose="02020603050405020304" pitchFamily="18" charset="0"/>
                <a:ea typeface="华文楷体" panose="02010600040101010101" charset="-122"/>
                <a:cs typeface="Times New Roman" panose="02020603050405020304" pitchFamily="18" charset="0"/>
              </a:rPr>
              <a:t>最后，分别在三种引导技术下测算支付意愿强度</a:t>
            </a:r>
            <a:r>
              <a:rPr lang="en-US" altLang="zh-CN" sz="1900" dirty="0">
                <a:latin typeface="Times New Roman" panose="02020603050405020304" pitchFamily="18" charset="0"/>
                <a:ea typeface="华文楷体" panose="02010600040101010101" charset="-122"/>
                <a:cs typeface="Times New Roman" panose="02020603050405020304" pitchFamily="18" charset="0"/>
              </a:rPr>
              <a:t>WTP</a:t>
            </a:r>
            <a:r>
              <a:rPr lang="zh-CN" altLang="en-US" sz="1900" dirty="0">
                <a:latin typeface="Times New Roman" panose="02020603050405020304" pitchFamily="18" charset="0"/>
                <a:ea typeface="华文楷体" panose="02010600040101010101" charset="-122"/>
                <a:cs typeface="Times New Roman" panose="02020603050405020304" pitchFamily="18" charset="0"/>
              </a:rPr>
              <a:t>并进行比较，发现受教育程度、月收入以及对天津市绿色生态屏障重要程度评价等因素，显著影响支付意愿强度。此外，还与受访者在养老和交通等方面的支付意愿强度进行对比，以评估生态建设的相对重要性。</a:t>
            </a:r>
            <a:endParaRPr lang="en-US" altLang="zh-CN" sz="1900" dirty="0">
              <a:latin typeface="Times New Roman" panose="02020603050405020304" pitchFamily="18" charset="0"/>
              <a:ea typeface="华文楷体" panose="02010600040101010101" charset="-122"/>
              <a:cs typeface="Times New Roman" panose="02020603050405020304" pitchFamily="18" charset="0"/>
            </a:endParaRPr>
          </a:p>
          <a:p>
            <a:pPr indent="457200" eaLnBrk="1" hangingPunct="1">
              <a:lnSpc>
                <a:spcPct val="120000"/>
              </a:lnSpc>
            </a:pPr>
            <a:r>
              <a:rPr lang="zh-CN" altLang="en-US" sz="1900" dirty="0">
                <a:latin typeface="Times New Roman" panose="02020603050405020304" pitchFamily="18" charset="0"/>
                <a:ea typeface="华文楷体" panose="02010600040101010101" charset="-122"/>
                <a:cs typeface="Times New Roman" panose="02020603050405020304" pitchFamily="18" charset="0"/>
              </a:rPr>
              <a:t>通过统计调查与数据分析，得出如下认识：天津市民对绿色生态建设重视程度较高；市民认为天津市绿色生态屏障建设取得良好成效，但还需进一步加强；天津市各级政府应加强绿色生态屏障的宣传工作；市民的个体特征和环保态度对支付意愿有较强影响；尽管不同引导方式下天津市民生态保护支付意愿强度存在差别，但其重视程度与交通和养老等大体相当，该领域财政支出还有待加强。针对以上发现，建议天津市政府进一步加强绿色生态建设和生态文明建设理念的宣传、多方筹集资金、加大统筹推进力度、建立混合式财政转移支付体系、实现多样化支付选择途径并健全公众生态参与制度。</a:t>
            </a:r>
            <a:endParaRPr lang="en-US" altLang="zh-CN" sz="1900" dirty="0">
              <a:latin typeface="Times New Roman" panose="02020603050405020304" pitchFamily="18" charset="0"/>
              <a:ea typeface="华文楷体" panose="02010600040101010101" charset="-122"/>
              <a:cs typeface="Times New Roman" panose="02020603050405020304" pitchFamily="18" charset="0"/>
            </a:endParaRPr>
          </a:p>
          <a:p>
            <a:pPr indent="457200" eaLnBrk="1" hangingPunct="1"/>
            <a:endParaRPr lang="en-US" altLang="zh-CN" sz="19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一、摘要与目录</a:t>
            </a:r>
          </a:p>
        </p:txBody>
      </p:sp>
      <p:sp>
        <p:nvSpPr>
          <p:cNvPr id="9" name="文本框 8">
            <a:extLst>
              <a:ext uri="{FF2B5EF4-FFF2-40B4-BE49-F238E27FC236}">
                <a16:creationId xmlns:a16="http://schemas.microsoft.com/office/drawing/2014/main" id="{DC657E75-D681-D6E8-425D-EDC1EA4DE336}"/>
              </a:ext>
            </a:extLst>
          </p:cNvPr>
          <p:cNvSpPr txBox="1"/>
          <p:nvPr/>
        </p:nvSpPr>
        <p:spPr>
          <a:xfrm>
            <a:off x="977584" y="4851522"/>
            <a:ext cx="10821032" cy="1200329"/>
          </a:xfrm>
          <a:prstGeom prst="rect">
            <a:avLst/>
          </a:prstGeom>
          <a:noFill/>
        </p:spPr>
        <p:txBody>
          <a:bodyPr wrap="square" rtlCol="0">
            <a:spAutoFit/>
          </a:bodyPr>
          <a:lstStyle/>
          <a:p>
            <a:pPr marL="0" marR="0" lvl="0" indent="45720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rPr>
              <a:t>摘要采用常见写法，三段分别交代研究背景与目的、研究方法、研究结论与建议。本例没有关键词，如需补充可以选择：绿色生态屏障、支付意愿（</a:t>
            </a:r>
            <a:r>
              <a:rPr kumimoji="0" lang="en-US" altLang="zh-CN"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rPr>
              <a:t>WTP</a:t>
            </a:r>
            <a:r>
              <a:rPr kumimoji="0" lang="zh-CN" altLang="en-US"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rPr>
              <a:t>）、</a:t>
            </a:r>
            <a:r>
              <a:rPr kumimoji="0" lang="en-US" altLang="zh-CN"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rPr>
              <a:t>Logistic</a:t>
            </a:r>
            <a:r>
              <a:rPr kumimoji="0" lang="zh-CN" altLang="en-US"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rPr>
              <a:t>回归。</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linds(horizontal)">
                                      <p:cBhvr>
                                        <p:cTn id="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AA37F6-CD70-51DD-EDFD-40540A8671AD}"/>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29CE6F9A-5F0B-31CB-8A1F-C9E1A2770C17}"/>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7BFE4125-53B0-0225-4EE4-4A5A23B290BE}"/>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08C1059D-3134-F884-5CAD-36395DEEC4A1}"/>
              </a:ext>
            </a:extLst>
          </p:cNvPr>
          <p:cNvSpPr txBox="1"/>
          <p:nvPr/>
        </p:nvSpPr>
        <p:spPr>
          <a:xfrm>
            <a:off x="1092096" y="986790"/>
            <a:ext cx="10567035" cy="4479290"/>
          </a:xfrm>
          <a:prstGeom prst="rect">
            <a:avLst/>
          </a:prstGeom>
        </p:spPr>
        <p:txBody>
          <a:bodyPr wrap="square">
            <a:noAutofit/>
          </a:bodyPr>
          <a:lstStyle/>
          <a:p>
            <a:pPr indent="252095" algn="just" defTabSz="266700">
              <a:lnSpc>
                <a:spcPct val="150000"/>
              </a:lnSpc>
              <a:spcBef>
                <a:spcPts val="700"/>
              </a:spcBef>
              <a:spcAft>
                <a:spcPct val="0"/>
              </a:spcAft>
            </a:pPr>
            <a:r>
              <a:rPr lang="en-US" altLang="zh-CN" b="1" dirty="0">
                <a:solidFill>
                  <a:schemeClr val="accent2"/>
                </a:solidFill>
                <a:latin typeface="华文楷体" panose="02010600040101010101" charset="-122"/>
                <a:ea typeface="华文楷体" panose="02010600040101010101" charset="-122"/>
                <a:cs typeface="华文楷体" panose="02010600040101010101" charset="-122"/>
              </a:rPr>
              <a:t> </a:t>
            </a:r>
            <a:endPar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9" name="灯片编号占位符 6">
            <a:extLst>
              <a:ext uri="{FF2B5EF4-FFF2-40B4-BE49-F238E27FC236}">
                <a16:creationId xmlns:a16="http://schemas.microsoft.com/office/drawing/2014/main" id="{2AC60107-5597-0BD8-2F79-A387EF69C79D}"/>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41</a:t>
            </a:fld>
            <a:endParaRPr lang="zh-CN" altLang="en-US" sz="2000" dirty="0">
              <a:solidFill>
                <a:schemeClr val="tx1"/>
              </a:solidFill>
            </a:endParaRPr>
          </a:p>
        </p:txBody>
      </p:sp>
      <p:sp>
        <p:nvSpPr>
          <p:cNvPr id="11" name="Rectangle 4" descr="浅色上对角线">
            <a:extLst>
              <a:ext uri="{FF2B5EF4-FFF2-40B4-BE49-F238E27FC236}">
                <a16:creationId xmlns:a16="http://schemas.microsoft.com/office/drawing/2014/main" id="{73749C42-5B8A-1CA3-6825-E01A63801478}"/>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一、摘要与目录</a:t>
            </a:r>
          </a:p>
        </p:txBody>
      </p:sp>
      <p:sp>
        <p:nvSpPr>
          <p:cNvPr id="16" name="文本框 15">
            <a:extLst>
              <a:ext uri="{FF2B5EF4-FFF2-40B4-BE49-F238E27FC236}">
                <a16:creationId xmlns:a16="http://schemas.microsoft.com/office/drawing/2014/main" id="{AA85836F-68B9-5925-D6D7-D4A669DA01E7}"/>
              </a:ext>
            </a:extLst>
          </p:cNvPr>
          <p:cNvSpPr txBox="1"/>
          <p:nvPr/>
        </p:nvSpPr>
        <p:spPr>
          <a:xfrm>
            <a:off x="816152" y="803132"/>
            <a:ext cx="11118921" cy="837217"/>
          </a:xfrm>
          <a:prstGeom prst="rect">
            <a:avLst/>
          </a:prstGeom>
          <a:noFill/>
        </p:spPr>
        <p:txBody>
          <a:bodyPr wrap="square">
            <a:spAutoFit/>
          </a:bodyPr>
          <a:lstStyle/>
          <a:p>
            <a:r>
              <a:rPr kumimoji="0" lang="zh-CN" altLang="en-US" sz="2800" b="1" i="0" u="none" strike="noStrike" kern="1200" cap="none" spc="0" normalizeH="0" baseline="0" noProof="0" dirty="0">
                <a:ln>
                  <a:noFill/>
                </a:ln>
                <a:solidFill>
                  <a:srgbClr val="ED7D31"/>
                </a:solidFill>
                <a:effectLst/>
                <a:uLnTx/>
                <a:uFillTx/>
                <a:latin typeface="Times New Roman" panose="02020603050405020304" pitchFamily="18" charset="0"/>
                <a:ea typeface="华文楷体" panose="02010600040101010101" charset="-122"/>
                <a:cs typeface="Times New Roman" panose="02020603050405020304" pitchFamily="18" charset="0"/>
              </a:rPr>
              <a:t>（二）</a:t>
            </a:r>
            <a:r>
              <a:rPr lang="zh-CN" altLang="en-US" sz="2800" b="1" dirty="0">
                <a:solidFill>
                  <a:srgbClr val="ED7D31"/>
                </a:solidFill>
                <a:latin typeface="Times New Roman" panose="02020603050405020304" pitchFamily="18" charset="0"/>
                <a:ea typeface="华文楷体" panose="02010600040101010101" charset="-122"/>
                <a:cs typeface="Times New Roman" panose="02020603050405020304" pitchFamily="18" charset="0"/>
              </a:rPr>
              <a:t>目录</a:t>
            </a:r>
            <a:endParaRPr kumimoji="0" lang="en-US" altLang="zh-CN" sz="2800" b="1" i="0" u="none" strike="noStrike" kern="1200" cap="none" spc="0" normalizeH="0" baseline="0" noProof="0" dirty="0">
              <a:ln>
                <a:noFill/>
              </a:ln>
              <a:solidFill>
                <a:srgbClr val="ED7D31"/>
              </a:solidFill>
              <a:effectLst/>
              <a:uLnTx/>
              <a:uFillTx/>
              <a:latin typeface="Times New Roman" panose="02020603050405020304" pitchFamily="18" charset="0"/>
              <a:ea typeface="华文楷体" panose="02010600040101010101" charset="-122"/>
              <a:cs typeface="Times New Roman" panose="02020603050405020304" pitchFamily="18" charset="0"/>
            </a:endParaRPr>
          </a:p>
          <a:p>
            <a:pPr indent="457200">
              <a:lnSpc>
                <a:spcPct val="110000"/>
              </a:lnSpc>
            </a:pPr>
            <a:endParaRPr lang="zh-CN" altLang="en-US" sz="2000" dirty="0">
              <a:latin typeface="Times New Roman" panose="02020603050405020304" pitchFamily="18" charset="0"/>
              <a:ea typeface="华文楷体" panose="02010600040101010101" charset="-122"/>
              <a:cs typeface="Times New Roman" panose="02020603050405020304" pitchFamily="18" charset="0"/>
            </a:endParaRPr>
          </a:p>
        </p:txBody>
      </p:sp>
      <p:graphicFrame>
        <p:nvGraphicFramePr>
          <p:cNvPr id="8" name="表格 7">
            <a:extLst>
              <a:ext uri="{FF2B5EF4-FFF2-40B4-BE49-F238E27FC236}">
                <a16:creationId xmlns:a16="http://schemas.microsoft.com/office/drawing/2014/main" id="{DA1DB9E6-2D8D-D302-89FE-488D1CF9F320}"/>
              </a:ext>
            </a:extLst>
          </p:cNvPr>
          <p:cNvGraphicFramePr>
            <a:graphicFrameLocks noGrp="1"/>
          </p:cNvGraphicFramePr>
          <p:nvPr>
            <p:extLst>
              <p:ext uri="{D42A27DB-BD31-4B8C-83A1-F6EECF244321}">
                <p14:modId xmlns:p14="http://schemas.microsoft.com/office/powerpoint/2010/main" val="3700975819"/>
              </p:ext>
            </p:extLst>
          </p:nvPr>
        </p:nvGraphicFramePr>
        <p:xfrm>
          <a:off x="723154" y="1349425"/>
          <a:ext cx="5286898" cy="4895165"/>
        </p:xfrm>
        <a:graphic>
          <a:graphicData uri="http://schemas.openxmlformats.org/drawingml/2006/table">
            <a:tbl>
              <a:tblPr>
                <a:tableStyleId>{5C22544A-7EE6-4342-B048-85BDC9FD1C3A}</a:tableStyleId>
              </a:tblPr>
              <a:tblGrid>
                <a:gridCol w="4979916">
                  <a:extLst>
                    <a:ext uri="{9D8B030D-6E8A-4147-A177-3AD203B41FA5}">
                      <a16:colId xmlns:a16="http://schemas.microsoft.com/office/drawing/2014/main" val="4048600481"/>
                    </a:ext>
                  </a:extLst>
                </a:gridCol>
                <a:gridCol w="306982">
                  <a:extLst>
                    <a:ext uri="{9D8B030D-6E8A-4147-A177-3AD203B41FA5}">
                      <a16:colId xmlns:a16="http://schemas.microsoft.com/office/drawing/2014/main" val="2765875453"/>
                    </a:ext>
                  </a:extLst>
                </a:gridCol>
              </a:tblGrid>
              <a:tr h="185415">
                <a:tc>
                  <a:txBody>
                    <a:bodyPr/>
                    <a:lstStyle/>
                    <a:p>
                      <a:pPr marL="0" marR="0" algn="just">
                        <a:lnSpc>
                          <a:spcPts val="1600"/>
                        </a:lnSpc>
                        <a:spcBef>
                          <a:spcPts val="780"/>
                        </a:spcBef>
                        <a:buNone/>
                      </a:pPr>
                      <a:r>
                        <a:rPr lang="zh-CN" altLang="en-US" sz="1200" kern="0" dirty="0">
                          <a:effectLst/>
                        </a:rPr>
                        <a:t>第一部分 调查项目概述</a:t>
                      </a:r>
                      <a:r>
                        <a:rPr lang="en-US" altLang="zh-CN" sz="1200" kern="0" dirty="0">
                          <a:effectLst/>
                        </a:rPr>
                        <a:t>……………………………………………………………</a:t>
                      </a:r>
                      <a:endParaRPr lang="zh-CN" altLang="en-US" sz="1200" kern="100" dirty="0">
                        <a:effectLst/>
                        <a:latin typeface="Times New Roman" panose="02020603050405020304" pitchFamily="18" charset="0"/>
                      </a:endParaRPr>
                    </a:p>
                  </a:txBody>
                  <a:tcPr marL="45792" marR="45792" marT="30528" marB="30528" anchor="ctr"/>
                </a:tc>
                <a:tc>
                  <a:txBody>
                    <a:bodyPr/>
                    <a:lstStyle/>
                    <a:p>
                      <a:pPr marL="0" marR="0" algn="r">
                        <a:lnSpc>
                          <a:spcPts val="1600"/>
                        </a:lnSpc>
                        <a:spcBef>
                          <a:spcPts val="780"/>
                        </a:spcBef>
                        <a:buNone/>
                      </a:pPr>
                      <a:r>
                        <a:rPr lang="en-US" altLang="zh-CN" sz="1200" kern="0">
                          <a:effectLst/>
                        </a:rPr>
                        <a:t>1</a:t>
                      </a:r>
                      <a:endParaRPr lang="zh-CN" altLang="en-US" sz="1200" kern="100">
                        <a:effectLst/>
                        <a:latin typeface="Times New Roman" panose="02020603050405020304" pitchFamily="18" charset="0"/>
                      </a:endParaRPr>
                    </a:p>
                  </a:txBody>
                  <a:tcPr marL="45792" marR="45792" marT="30528" marB="30528" anchor="ctr"/>
                </a:tc>
                <a:extLst>
                  <a:ext uri="{0D108BD9-81ED-4DB2-BD59-A6C34878D82A}">
                    <a16:rowId xmlns:a16="http://schemas.microsoft.com/office/drawing/2014/main" val="3432560198"/>
                  </a:ext>
                </a:extLst>
              </a:tr>
              <a:tr h="184694">
                <a:tc>
                  <a:txBody>
                    <a:bodyPr/>
                    <a:lstStyle/>
                    <a:p>
                      <a:pPr marL="0" marR="0" indent="140335" algn="just">
                        <a:lnSpc>
                          <a:spcPts val="1600"/>
                        </a:lnSpc>
                        <a:spcBef>
                          <a:spcPts val="400"/>
                        </a:spcBef>
                        <a:buNone/>
                      </a:pPr>
                      <a:r>
                        <a:rPr lang="zh-CN" altLang="en-US" sz="1200" kern="0">
                          <a:effectLst/>
                        </a:rPr>
                        <a:t>一、调查背景 </a:t>
                      </a:r>
                      <a:r>
                        <a:rPr lang="en-US" altLang="zh-CN" sz="1200" kern="0">
                          <a:effectLst/>
                        </a:rPr>
                        <a:t>……………………………………………………………………………</a:t>
                      </a:r>
                      <a:endParaRPr lang="zh-CN" altLang="en-US" sz="1200" kern="100">
                        <a:effectLst/>
                        <a:latin typeface="Times New Roman" panose="02020603050405020304" pitchFamily="18" charset="0"/>
                      </a:endParaRPr>
                    </a:p>
                  </a:txBody>
                  <a:tcPr marL="45792" marR="45792" marT="30528" marB="30528" anchor="ctr"/>
                </a:tc>
                <a:tc>
                  <a:txBody>
                    <a:bodyPr/>
                    <a:lstStyle/>
                    <a:p>
                      <a:pPr marL="0" marR="0" algn="r">
                        <a:lnSpc>
                          <a:spcPts val="1600"/>
                        </a:lnSpc>
                        <a:spcBef>
                          <a:spcPts val="400"/>
                        </a:spcBef>
                        <a:buNone/>
                      </a:pPr>
                      <a:r>
                        <a:rPr lang="en-US" altLang="zh-CN" sz="1200" kern="0">
                          <a:effectLst/>
                        </a:rPr>
                        <a:t>1</a:t>
                      </a:r>
                      <a:endParaRPr lang="zh-CN" altLang="en-US" sz="1200" kern="100">
                        <a:effectLst/>
                        <a:latin typeface="Times New Roman" panose="02020603050405020304" pitchFamily="18" charset="0"/>
                      </a:endParaRPr>
                    </a:p>
                  </a:txBody>
                  <a:tcPr marL="45792" marR="45792" marT="30528" marB="30528" anchor="ctr"/>
                </a:tc>
                <a:extLst>
                  <a:ext uri="{0D108BD9-81ED-4DB2-BD59-A6C34878D82A}">
                    <a16:rowId xmlns:a16="http://schemas.microsoft.com/office/drawing/2014/main" val="1967865644"/>
                  </a:ext>
                </a:extLst>
              </a:tr>
              <a:tr h="184694">
                <a:tc>
                  <a:txBody>
                    <a:bodyPr/>
                    <a:lstStyle/>
                    <a:p>
                      <a:pPr marL="0" marR="0" indent="140335" algn="just">
                        <a:lnSpc>
                          <a:spcPts val="1600"/>
                        </a:lnSpc>
                        <a:spcBef>
                          <a:spcPts val="400"/>
                        </a:spcBef>
                        <a:buNone/>
                      </a:pPr>
                      <a:r>
                        <a:rPr lang="zh-CN" altLang="en-US" sz="1200" kern="0" dirty="0">
                          <a:effectLst/>
                        </a:rPr>
                        <a:t>二、文献综述 </a:t>
                      </a:r>
                      <a:r>
                        <a:rPr lang="en-US" altLang="zh-CN" sz="1200" kern="0" dirty="0">
                          <a:effectLst/>
                        </a:rPr>
                        <a:t>……………………………………………………………………………</a:t>
                      </a:r>
                      <a:endParaRPr lang="zh-CN" altLang="en-US" sz="1200" kern="100" dirty="0">
                        <a:effectLst/>
                        <a:latin typeface="Times New Roman" panose="02020603050405020304" pitchFamily="18" charset="0"/>
                      </a:endParaRPr>
                    </a:p>
                  </a:txBody>
                  <a:tcPr marL="45792" marR="45792" marT="30528" marB="30528" anchor="ctr"/>
                </a:tc>
                <a:tc>
                  <a:txBody>
                    <a:bodyPr/>
                    <a:lstStyle/>
                    <a:p>
                      <a:pPr marL="0" marR="0" algn="r">
                        <a:lnSpc>
                          <a:spcPts val="1600"/>
                        </a:lnSpc>
                        <a:spcBef>
                          <a:spcPts val="400"/>
                        </a:spcBef>
                        <a:buNone/>
                      </a:pPr>
                      <a:r>
                        <a:rPr lang="en-US" altLang="zh-CN" sz="1200" kern="0">
                          <a:effectLst/>
                        </a:rPr>
                        <a:t>3</a:t>
                      </a:r>
                      <a:endParaRPr lang="zh-CN" altLang="en-US" sz="1200" kern="100">
                        <a:effectLst/>
                        <a:latin typeface="Times New Roman" panose="02020603050405020304" pitchFamily="18" charset="0"/>
                      </a:endParaRPr>
                    </a:p>
                  </a:txBody>
                  <a:tcPr marL="45792" marR="45792" marT="30528" marB="30528" anchor="ctr"/>
                </a:tc>
                <a:extLst>
                  <a:ext uri="{0D108BD9-81ED-4DB2-BD59-A6C34878D82A}">
                    <a16:rowId xmlns:a16="http://schemas.microsoft.com/office/drawing/2014/main" val="1230099345"/>
                  </a:ext>
                </a:extLst>
              </a:tr>
              <a:tr h="184694">
                <a:tc>
                  <a:txBody>
                    <a:bodyPr/>
                    <a:lstStyle/>
                    <a:p>
                      <a:pPr marL="0" marR="0" indent="209550" algn="just">
                        <a:lnSpc>
                          <a:spcPts val="1600"/>
                        </a:lnSpc>
                        <a:buNone/>
                      </a:pPr>
                      <a:r>
                        <a:rPr lang="zh-CN" altLang="en-US" sz="1200" kern="0">
                          <a:effectLst/>
                        </a:rPr>
                        <a:t>（一）条件价值评估方法国外发展</a:t>
                      </a:r>
                      <a:r>
                        <a:rPr lang="en-US" altLang="zh-CN" sz="1200" kern="0">
                          <a:effectLst/>
                        </a:rPr>
                        <a:t>…………………………………………………</a:t>
                      </a:r>
                      <a:endParaRPr lang="zh-CN" altLang="en-US" sz="1200" kern="100">
                        <a:effectLst/>
                        <a:latin typeface="Times New Roman" panose="02020603050405020304" pitchFamily="18" charset="0"/>
                      </a:endParaRPr>
                    </a:p>
                  </a:txBody>
                  <a:tcPr marL="45792" marR="45792" marT="30528" marB="30528" anchor="ctr"/>
                </a:tc>
                <a:tc>
                  <a:txBody>
                    <a:bodyPr/>
                    <a:lstStyle/>
                    <a:p>
                      <a:pPr marL="0" marR="0" algn="r">
                        <a:lnSpc>
                          <a:spcPts val="1600"/>
                        </a:lnSpc>
                        <a:buNone/>
                      </a:pPr>
                      <a:r>
                        <a:rPr lang="en-US" altLang="zh-CN" sz="1200" kern="0">
                          <a:effectLst/>
                        </a:rPr>
                        <a:t>3</a:t>
                      </a:r>
                      <a:endParaRPr lang="zh-CN" altLang="en-US" sz="1200" kern="100">
                        <a:effectLst/>
                        <a:latin typeface="Times New Roman" panose="02020603050405020304" pitchFamily="18" charset="0"/>
                      </a:endParaRPr>
                    </a:p>
                  </a:txBody>
                  <a:tcPr marL="45792" marR="45792" marT="30528" marB="30528" anchor="ctr"/>
                </a:tc>
                <a:extLst>
                  <a:ext uri="{0D108BD9-81ED-4DB2-BD59-A6C34878D82A}">
                    <a16:rowId xmlns:a16="http://schemas.microsoft.com/office/drawing/2014/main" val="656467013"/>
                  </a:ext>
                </a:extLst>
              </a:tr>
              <a:tr h="184694">
                <a:tc>
                  <a:txBody>
                    <a:bodyPr/>
                    <a:lstStyle/>
                    <a:p>
                      <a:pPr marL="0" marR="0" indent="209550" algn="just">
                        <a:lnSpc>
                          <a:spcPts val="1600"/>
                        </a:lnSpc>
                        <a:buNone/>
                      </a:pPr>
                      <a:r>
                        <a:rPr lang="zh-CN" altLang="en-US" sz="1200" kern="0">
                          <a:effectLst/>
                        </a:rPr>
                        <a:t>（二）条件价值评估方法国内应用</a:t>
                      </a:r>
                      <a:r>
                        <a:rPr lang="en-US" altLang="zh-CN" sz="1200" kern="0">
                          <a:effectLst/>
                        </a:rPr>
                        <a:t>…………………………………………………</a:t>
                      </a:r>
                      <a:endParaRPr lang="zh-CN" altLang="en-US" sz="1200" kern="100">
                        <a:effectLst/>
                        <a:latin typeface="Times New Roman" panose="02020603050405020304" pitchFamily="18" charset="0"/>
                      </a:endParaRPr>
                    </a:p>
                  </a:txBody>
                  <a:tcPr marL="45792" marR="45792" marT="30528" marB="30528" anchor="ctr"/>
                </a:tc>
                <a:tc>
                  <a:txBody>
                    <a:bodyPr/>
                    <a:lstStyle/>
                    <a:p>
                      <a:pPr marL="0" marR="0" algn="r">
                        <a:lnSpc>
                          <a:spcPts val="1600"/>
                        </a:lnSpc>
                        <a:buNone/>
                      </a:pPr>
                      <a:r>
                        <a:rPr lang="en-US" altLang="zh-CN" sz="1200" kern="0">
                          <a:effectLst/>
                        </a:rPr>
                        <a:t>4</a:t>
                      </a:r>
                      <a:endParaRPr lang="zh-CN" altLang="en-US" sz="1200" kern="100">
                        <a:effectLst/>
                        <a:latin typeface="Times New Roman" panose="02020603050405020304" pitchFamily="18" charset="0"/>
                      </a:endParaRPr>
                    </a:p>
                  </a:txBody>
                  <a:tcPr marL="45792" marR="45792" marT="30528" marB="30528" anchor="ctr"/>
                </a:tc>
                <a:extLst>
                  <a:ext uri="{0D108BD9-81ED-4DB2-BD59-A6C34878D82A}">
                    <a16:rowId xmlns:a16="http://schemas.microsoft.com/office/drawing/2014/main" val="2239373756"/>
                  </a:ext>
                </a:extLst>
              </a:tr>
              <a:tr h="184694">
                <a:tc>
                  <a:txBody>
                    <a:bodyPr/>
                    <a:lstStyle/>
                    <a:p>
                      <a:pPr marL="0" marR="0" indent="140335" algn="just">
                        <a:lnSpc>
                          <a:spcPts val="1600"/>
                        </a:lnSpc>
                        <a:spcBef>
                          <a:spcPts val="400"/>
                        </a:spcBef>
                        <a:buNone/>
                      </a:pPr>
                      <a:r>
                        <a:rPr lang="zh-CN" altLang="en-US" sz="1200" kern="0">
                          <a:effectLst/>
                        </a:rPr>
                        <a:t>三、调查目的与意义 </a:t>
                      </a:r>
                      <a:r>
                        <a:rPr lang="en-US" altLang="zh-CN" sz="1200" kern="0">
                          <a:effectLst/>
                        </a:rPr>
                        <a:t>……………………………………………………………………</a:t>
                      </a:r>
                      <a:endParaRPr lang="zh-CN" altLang="en-US" sz="1200" kern="100">
                        <a:effectLst/>
                        <a:latin typeface="Times New Roman" panose="02020603050405020304" pitchFamily="18" charset="0"/>
                      </a:endParaRPr>
                    </a:p>
                  </a:txBody>
                  <a:tcPr marL="45792" marR="45792" marT="30528" marB="30528" anchor="ctr"/>
                </a:tc>
                <a:tc>
                  <a:txBody>
                    <a:bodyPr/>
                    <a:lstStyle/>
                    <a:p>
                      <a:pPr marL="0" marR="0" algn="r">
                        <a:lnSpc>
                          <a:spcPts val="1600"/>
                        </a:lnSpc>
                        <a:spcBef>
                          <a:spcPts val="400"/>
                        </a:spcBef>
                        <a:buNone/>
                      </a:pPr>
                      <a:r>
                        <a:rPr lang="en-US" altLang="zh-CN" sz="1200" kern="0">
                          <a:effectLst/>
                        </a:rPr>
                        <a:t>5</a:t>
                      </a:r>
                      <a:endParaRPr lang="zh-CN" altLang="en-US" sz="1200" kern="100">
                        <a:effectLst/>
                        <a:latin typeface="Times New Roman" panose="02020603050405020304" pitchFamily="18" charset="0"/>
                      </a:endParaRPr>
                    </a:p>
                  </a:txBody>
                  <a:tcPr marL="45792" marR="45792" marT="30528" marB="30528" anchor="ctr"/>
                </a:tc>
                <a:extLst>
                  <a:ext uri="{0D108BD9-81ED-4DB2-BD59-A6C34878D82A}">
                    <a16:rowId xmlns:a16="http://schemas.microsoft.com/office/drawing/2014/main" val="9425296"/>
                  </a:ext>
                </a:extLst>
              </a:tr>
              <a:tr h="319229">
                <a:tc>
                  <a:txBody>
                    <a:bodyPr/>
                    <a:lstStyle/>
                    <a:p>
                      <a:pPr marL="0" marR="0" indent="279400" algn="just">
                        <a:lnSpc>
                          <a:spcPts val="1600"/>
                        </a:lnSpc>
                        <a:buNone/>
                      </a:pPr>
                      <a:r>
                        <a:rPr lang="zh-CN" altLang="en-US" sz="1200" kern="0">
                          <a:effectLst/>
                        </a:rPr>
                        <a:t>（一）调查目的</a:t>
                      </a:r>
                      <a:r>
                        <a:rPr lang="en-US" altLang="zh-CN" sz="1200" kern="0">
                          <a:effectLst/>
                        </a:rPr>
                        <a:t>…………………………………………………………………………</a:t>
                      </a:r>
                      <a:endParaRPr lang="zh-CN" altLang="en-US" sz="1200" kern="100">
                        <a:effectLst/>
                        <a:latin typeface="Times New Roman" panose="02020603050405020304" pitchFamily="18" charset="0"/>
                      </a:endParaRPr>
                    </a:p>
                  </a:txBody>
                  <a:tcPr marL="45792" marR="45792" marT="30528" marB="30528" anchor="ctr"/>
                </a:tc>
                <a:tc>
                  <a:txBody>
                    <a:bodyPr/>
                    <a:lstStyle/>
                    <a:p>
                      <a:pPr marL="0" marR="0" algn="r">
                        <a:lnSpc>
                          <a:spcPts val="1600"/>
                        </a:lnSpc>
                        <a:buNone/>
                      </a:pPr>
                      <a:r>
                        <a:rPr lang="en-US" altLang="zh-CN" sz="1200" kern="0">
                          <a:effectLst/>
                        </a:rPr>
                        <a:t>5</a:t>
                      </a:r>
                      <a:endParaRPr lang="zh-CN" altLang="en-US" sz="1200" kern="100">
                        <a:effectLst/>
                        <a:latin typeface="Times New Roman" panose="02020603050405020304" pitchFamily="18" charset="0"/>
                      </a:endParaRPr>
                    </a:p>
                  </a:txBody>
                  <a:tcPr marL="45792" marR="45792" marT="30528" marB="30528" anchor="ctr"/>
                </a:tc>
                <a:extLst>
                  <a:ext uri="{0D108BD9-81ED-4DB2-BD59-A6C34878D82A}">
                    <a16:rowId xmlns:a16="http://schemas.microsoft.com/office/drawing/2014/main" val="3657845882"/>
                  </a:ext>
                </a:extLst>
              </a:tr>
              <a:tr h="319229">
                <a:tc>
                  <a:txBody>
                    <a:bodyPr/>
                    <a:lstStyle/>
                    <a:p>
                      <a:pPr marL="0" marR="0" indent="279400" algn="just">
                        <a:lnSpc>
                          <a:spcPts val="1600"/>
                        </a:lnSpc>
                        <a:buNone/>
                      </a:pPr>
                      <a:r>
                        <a:rPr lang="zh-CN" altLang="en-US" sz="1200" kern="0">
                          <a:effectLst/>
                        </a:rPr>
                        <a:t>（二）调查意义</a:t>
                      </a:r>
                      <a:r>
                        <a:rPr lang="en-US" altLang="zh-CN" sz="1200" kern="0">
                          <a:effectLst/>
                        </a:rPr>
                        <a:t>…………………………………………………………………………</a:t>
                      </a:r>
                      <a:endParaRPr lang="zh-CN" altLang="en-US" sz="1200" kern="100">
                        <a:effectLst/>
                        <a:latin typeface="Times New Roman" panose="02020603050405020304" pitchFamily="18" charset="0"/>
                      </a:endParaRPr>
                    </a:p>
                  </a:txBody>
                  <a:tcPr marL="45792" marR="45792" marT="30528" marB="30528" anchor="ctr"/>
                </a:tc>
                <a:tc>
                  <a:txBody>
                    <a:bodyPr/>
                    <a:lstStyle/>
                    <a:p>
                      <a:pPr marL="0" marR="0" algn="r">
                        <a:lnSpc>
                          <a:spcPts val="1600"/>
                        </a:lnSpc>
                        <a:buNone/>
                      </a:pPr>
                      <a:r>
                        <a:rPr lang="en-US" altLang="zh-CN" sz="1200" kern="0">
                          <a:effectLst/>
                        </a:rPr>
                        <a:t>5</a:t>
                      </a:r>
                      <a:endParaRPr lang="zh-CN" altLang="en-US" sz="1200" kern="100">
                        <a:effectLst/>
                        <a:latin typeface="Times New Roman" panose="02020603050405020304" pitchFamily="18" charset="0"/>
                      </a:endParaRPr>
                    </a:p>
                  </a:txBody>
                  <a:tcPr marL="45792" marR="45792" marT="30528" marB="30528" anchor="ctr"/>
                </a:tc>
                <a:extLst>
                  <a:ext uri="{0D108BD9-81ED-4DB2-BD59-A6C34878D82A}">
                    <a16:rowId xmlns:a16="http://schemas.microsoft.com/office/drawing/2014/main" val="1200826161"/>
                  </a:ext>
                </a:extLst>
              </a:tr>
              <a:tr h="184694">
                <a:tc>
                  <a:txBody>
                    <a:bodyPr/>
                    <a:lstStyle/>
                    <a:p>
                      <a:pPr marL="0" marR="0" indent="140335" algn="just">
                        <a:lnSpc>
                          <a:spcPts val="1600"/>
                        </a:lnSpc>
                        <a:spcBef>
                          <a:spcPts val="400"/>
                        </a:spcBef>
                        <a:buNone/>
                      </a:pPr>
                      <a:r>
                        <a:rPr lang="zh-CN" altLang="en-US" sz="1200" kern="0">
                          <a:effectLst/>
                        </a:rPr>
                        <a:t>四、调查与研究方法 </a:t>
                      </a:r>
                      <a:r>
                        <a:rPr lang="en-US" altLang="zh-CN" sz="1200" kern="0">
                          <a:effectLst/>
                        </a:rPr>
                        <a:t>……………………………………………………………………</a:t>
                      </a:r>
                      <a:endParaRPr lang="zh-CN" altLang="en-US" sz="1200" kern="100">
                        <a:effectLst/>
                        <a:latin typeface="Times New Roman" panose="02020603050405020304" pitchFamily="18" charset="0"/>
                      </a:endParaRPr>
                    </a:p>
                  </a:txBody>
                  <a:tcPr marL="45792" marR="45792" marT="30528" marB="30528" anchor="ctr"/>
                </a:tc>
                <a:tc>
                  <a:txBody>
                    <a:bodyPr/>
                    <a:lstStyle/>
                    <a:p>
                      <a:pPr marL="0" marR="0" algn="r">
                        <a:lnSpc>
                          <a:spcPts val="1600"/>
                        </a:lnSpc>
                        <a:spcBef>
                          <a:spcPts val="400"/>
                        </a:spcBef>
                        <a:buNone/>
                      </a:pPr>
                      <a:r>
                        <a:rPr lang="en-US" altLang="zh-CN" sz="1200" kern="0">
                          <a:effectLst/>
                        </a:rPr>
                        <a:t>5</a:t>
                      </a:r>
                      <a:endParaRPr lang="zh-CN" altLang="en-US" sz="1200" kern="100">
                        <a:effectLst/>
                        <a:latin typeface="Times New Roman" panose="02020603050405020304" pitchFamily="18" charset="0"/>
                      </a:endParaRPr>
                    </a:p>
                  </a:txBody>
                  <a:tcPr marL="45792" marR="45792" marT="30528" marB="30528" anchor="ctr"/>
                </a:tc>
                <a:extLst>
                  <a:ext uri="{0D108BD9-81ED-4DB2-BD59-A6C34878D82A}">
                    <a16:rowId xmlns:a16="http://schemas.microsoft.com/office/drawing/2014/main" val="4187317472"/>
                  </a:ext>
                </a:extLst>
              </a:tr>
              <a:tr h="319229">
                <a:tc>
                  <a:txBody>
                    <a:bodyPr/>
                    <a:lstStyle/>
                    <a:p>
                      <a:pPr marL="0" marR="0" indent="279400" algn="just">
                        <a:lnSpc>
                          <a:spcPts val="1600"/>
                        </a:lnSpc>
                        <a:buNone/>
                      </a:pPr>
                      <a:r>
                        <a:rPr lang="zh-CN" altLang="en-US" sz="1200" kern="0">
                          <a:effectLst/>
                        </a:rPr>
                        <a:t>（一）研究方法</a:t>
                      </a:r>
                      <a:r>
                        <a:rPr lang="en-US" altLang="zh-CN" sz="1200" kern="0">
                          <a:effectLst/>
                        </a:rPr>
                        <a:t>…………………………………………………………………………</a:t>
                      </a:r>
                      <a:endParaRPr lang="zh-CN" altLang="en-US" sz="1200" kern="100">
                        <a:effectLst/>
                        <a:latin typeface="Times New Roman" panose="02020603050405020304" pitchFamily="18" charset="0"/>
                      </a:endParaRPr>
                    </a:p>
                  </a:txBody>
                  <a:tcPr marL="45792" marR="45792" marT="30528" marB="30528" anchor="ctr"/>
                </a:tc>
                <a:tc>
                  <a:txBody>
                    <a:bodyPr/>
                    <a:lstStyle/>
                    <a:p>
                      <a:pPr marL="0" marR="0" algn="r">
                        <a:lnSpc>
                          <a:spcPts val="1600"/>
                        </a:lnSpc>
                        <a:buNone/>
                      </a:pPr>
                      <a:r>
                        <a:rPr lang="en-US" altLang="zh-CN" sz="1200" kern="0">
                          <a:effectLst/>
                        </a:rPr>
                        <a:t>6</a:t>
                      </a:r>
                      <a:endParaRPr lang="zh-CN" altLang="en-US" sz="1200" kern="100">
                        <a:effectLst/>
                        <a:latin typeface="Times New Roman" panose="02020603050405020304" pitchFamily="18" charset="0"/>
                      </a:endParaRPr>
                    </a:p>
                  </a:txBody>
                  <a:tcPr marL="45792" marR="45792" marT="30528" marB="30528" anchor="ctr"/>
                </a:tc>
                <a:extLst>
                  <a:ext uri="{0D108BD9-81ED-4DB2-BD59-A6C34878D82A}">
                    <a16:rowId xmlns:a16="http://schemas.microsoft.com/office/drawing/2014/main" val="1094213125"/>
                  </a:ext>
                </a:extLst>
              </a:tr>
              <a:tr h="319229">
                <a:tc>
                  <a:txBody>
                    <a:bodyPr/>
                    <a:lstStyle/>
                    <a:p>
                      <a:pPr marL="0" marR="0" indent="279400" algn="just">
                        <a:lnSpc>
                          <a:spcPts val="1600"/>
                        </a:lnSpc>
                        <a:buNone/>
                      </a:pPr>
                      <a:r>
                        <a:rPr lang="zh-CN" altLang="en-US" sz="1200" kern="0">
                          <a:effectLst/>
                        </a:rPr>
                        <a:t>（二）问卷设计与前期准备</a:t>
                      </a:r>
                      <a:r>
                        <a:rPr lang="en-US" altLang="zh-CN" sz="1200" kern="0">
                          <a:effectLst/>
                        </a:rPr>
                        <a:t>……………………………………………………………</a:t>
                      </a:r>
                      <a:endParaRPr lang="zh-CN" altLang="en-US" sz="1200" kern="100">
                        <a:effectLst/>
                        <a:latin typeface="Times New Roman" panose="02020603050405020304" pitchFamily="18" charset="0"/>
                      </a:endParaRPr>
                    </a:p>
                  </a:txBody>
                  <a:tcPr marL="45792" marR="45792" marT="30528" marB="30528" anchor="ctr"/>
                </a:tc>
                <a:tc>
                  <a:txBody>
                    <a:bodyPr/>
                    <a:lstStyle/>
                    <a:p>
                      <a:pPr marL="0" marR="0" algn="r">
                        <a:lnSpc>
                          <a:spcPts val="1600"/>
                        </a:lnSpc>
                        <a:buNone/>
                      </a:pPr>
                      <a:r>
                        <a:rPr lang="en-US" altLang="zh-CN" sz="1200" kern="0">
                          <a:effectLst/>
                        </a:rPr>
                        <a:t>6</a:t>
                      </a:r>
                      <a:endParaRPr lang="zh-CN" altLang="en-US" sz="1200" kern="100">
                        <a:effectLst/>
                        <a:latin typeface="Times New Roman" panose="02020603050405020304" pitchFamily="18" charset="0"/>
                      </a:endParaRPr>
                    </a:p>
                  </a:txBody>
                  <a:tcPr marL="45792" marR="45792" marT="30528" marB="30528" anchor="ctr"/>
                </a:tc>
                <a:extLst>
                  <a:ext uri="{0D108BD9-81ED-4DB2-BD59-A6C34878D82A}">
                    <a16:rowId xmlns:a16="http://schemas.microsoft.com/office/drawing/2014/main" val="2537413934"/>
                  </a:ext>
                </a:extLst>
              </a:tr>
              <a:tr h="319229">
                <a:tc>
                  <a:txBody>
                    <a:bodyPr/>
                    <a:lstStyle/>
                    <a:p>
                      <a:pPr marL="0" marR="0" indent="279400" algn="just">
                        <a:lnSpc>
                          <a:spcPts val="1600"/>
                        </a:lnSpc>
                        <a:buNone/>
                      </a:pPr>
                      <a:r>
                        <a:rPr lang="zh-CN" altLang="en-US" sz="1200" kern="0">
                          <a:effectLst/>
                        </a:rPr>
                        <a:t>（三）数据分析方法</a:t>
                      </a:r>
                      <a:r>
                        <a:rPr lang="en-US" altLang="zh-CN" sz="1200" kern="0">
                          <a:effectLst/>
                        </a:rPr>
                        <a:t>……………………………………………………………………</a:t>
                      </a:r>
                      <a:endParaRPr lang="zh-CN" altLang="en-US" sz="1200" kern="100">
                        <a:effectLst/>
                        <a:latin typeface="Times New Roman" panose="02020603050405020304" pitchFamily="18" charset="0"/>
                      </a:endParaRPr>
                    </a:p>
                  </a:txBody>
                  <a:tcPr marL="45792" marR="45792" marT="30528" marB="30528" anchor="ctr"/>
                </a:tc>
                <a:tc>
                  <a:txBody>
                    <a:bodyPr/>
                    <a:lstStyle/>
                    <a:p>
                      <a:pPr marL="0" marR="0" algn="r">
                        <a:lnSpc>
                          <a:spcPts val="1600"/>
                        </a:lnSpc>
                        <a:buNone/>
                      </a:pPr>
                      <a:r>
                        <a:rPr lang="en-US" altLang="zh-CN" sz="1200" kern="0">
                          <a:effectLst/>
                        </a:rPr>
                        <a:t>7</a:t>
                      </a:r>
                      <a:endParaRPr lang="zh-CN" altLang="en-US" sz="1200" kern="100">
                        <a:effectLst/>
                        <a:latin typeface="Times New Roman" panose="02020603050405020304" pitchFamily="18" charset="0"/>
                      </a:endParaRPr>
                    </a:p>
                  </a:txBody>
                  <a:tcPr marL="45792" marR="45792" marT="30528" marB="30528" anchor="ctr"/>
                </a:tc>
                <a:extLst>
                  <a:ext uri="{0D108BD9-81ED-4DB2-BD59-A6C34878D82A}">
                    <a16:rowId xmlns:a16="http://schemas.microsoft.com/office/drawing/2014/main" val="2680651488"/>
                  </a:ext>
                </a:extLst>
              </a:tr>
              <a:tr h="319229">
                <a:tc>
                  <a:txBody>
                    <a:bodyPr/>
                    <a:lstStyle/>
                    <a:p>
                      <a:pPr marL="0" marR="0" indent="279400" algn="just">
                        <a:lnSpc>
                          <a:spcPts val="1600"/>
                        </a:lnSpc>
                        <a:buNone/>
                      </a:pPr>
                      <a:r>
                        <a:rPr lang="zh-CN" altLang="en-US" sz="1200" kern="0">
                          <a:effectLst/>
                        </a:rPr>
                        <a:t>（四）数据处理</a:t>
                      </a:r>
                      <a:r>
                        <a:rPr lang="en-US" altLang="zh-CN" sz="1200" kern="0">
                          <a:effectLst/>
                        </a:rPr>
                        <a:t>…………………………………………………………………………</a:t>
                      </a:r>
                      <a:endParaRPr lang="zh-CN" altLang="en-US" sz="1200" kern="100">
                        <a:effectLst/>
                        <a:latin typeface="Times New Roman" panose="02020603050405020304" pitchFamily="18" charset="0"/>
                      </a:endParaRPr>
                    </a:p>
                  </a:txBody>
                  <a:tcPr marL="45792" marR="45792" marT="30528" marB="30528" anchor="ctr"/>
                </a:tc>
                <a:tc>
                  <a:txBody>
                    <a:bodyPr/>
                    <a:lstStyle/>
                    <a:p>
                      <a:pPr marL="0" marR="0" algn="r">
                        <a:lnSpc>
                          <a:spcPts val="1600"/>
                        </a:lnSpc>
                        <a:buNone/>
                      </a:pPr>
                      <a:r>
                        <a:rPr lang="en-US" altLang="zh-CN" sz="1200" kern="0">
                          <a:effectLst/>
                        </a:rPr>
                        <a:t>8</a:t>
                      </a:r>
                      <a:endParaRPr lang="zh-CN" altLang="en-US" sz="1200" kern="100">
                        <a:effectLst/>
                        <a:latin typeface="Times New Roman" panose="02020603050405020304" pitchFamily="18" charset="0"/>
                      </a:endParaRPr>
                    </a:p>
                  </a:txBody>
                  <a:tcPr marL="45792" marR="45792" marT="30528" marB="30528" anchor="ctr"/>
                </a:tc>
                <a:extLst>
                  <a:ext uri="{0D108BD9-81ED-4DB2-BD59-A6C34878D82A}">
                    <a16:rowId xmlns:a16="http://schemas.microsoft.com/office/drawing/2014/main" val="1765457797"/>
                  </a:ext>
                </a:extLst>
              </a:tr>
              <a:tr h="319229">
                <a:tc>
                  <a:txBody>
                    <a:bodyPr/>
                    <a:lstStyle/>
                    <a:p>
                      <a:pPr marL="0" marR="0" indent="279400" algn="just">
                        <a:lnSpc>
                          <a:spcPts val="1600"/>
                        </a:lnSpc>
                        <a:buNone/>
                      </a:pPr>
                      <a:r>
                        <a:rPr lang="zh-CN" altLang="en-US" sz="1200" kern="0">
                          <a:effectLst/>
                        </a:rPr>
                        <a:t>（五）质量控制</a:t>
                      </a:r>
                      <a:r>
                        <a:rPr lang="en-US" altLang="zh-CN" sz="1200" kern="0">
                          <a:effectLst/>
                        </a:rPr>
                        <a:t>…………………………………………………………………………</a:t>
                      </a:r>
                      <a:endParaRPr lang="zh-CN" altLang="en-US" sz="1200" kern="100">
                        <a:effectLst/>
                        <a:latin typeface="Times New Roman" panose="02020603050405020304" pitchFamily="18" charset="0"/>
                      </a:endParaRPr>
                    </a:p>
                  </a:txBody>
                  <a:tcPr marL="45792" marR="45792" marT="30528" marB="30528" anchor="ctr"/>
                </a:tc>
                <a:tc>
                  <a:txBody>
                    <a:bodyPr/>
                    <a:lstStyle/>
                    <a:p>
                      <a:pPr marL="0" marR="0" algn="r">
                        <a:lnSpc>
                          <a:spcPts val="1600"/>
                        </a:lnSpc>
                        <a:buNone/>
                      </a:pPr>
                      <a:r>
                        <a:rPr lang="en-US" altLang="zh-CN" sz="1200" kern="0">
                          <a:effectLst/>
                        </a:rPr>
                        <a:t>9</a:t>
                      </a:r>
                      <a:endParaRPr lang="zh-CN" altLang="en-US" sz="1200" kern="100">
                        <a:effectLst/>
                        <a:latin typeface="Times New Roman" panose="02020603050405020304" pitchFamily="18" charset="0"/>
                      </a:endParaRPr>
                    </a:p>
                  </a:txBody>
                  <a:tcPr marL="45792" marR="45792" marT="30528" marB="30528" anchor="ctr"/>
                </a:tc>
                <a:extLst>
                  <a:ext uri="{0D108BD9-81ED-4DB2-BD59-A6C34878D82A}">
                    <a16:rowId xmlns:a16="http://schemas.microsoft.com/office/drawing/2014/main" val="1325678642"/>
                  </a:ext>
                </a:extLst>
              </a:tr>
              <a:tr h="184694">
                <a:tc>
                  <a:txBody>
                    <a:bodyPr/>
                    <a:lstStyle/>
                    <a:p>
                      <a:pPr marL="0" marR="0" indent="140335" algn="just">
                        <a:lnSpc>
                          <a:spcPts val="1600"/>
                        </a:lnSpc>
                        <a:spcBef>
                          <a:spcPts val="400"/>
                        </a:spcBef>
                        <a:buNone/>
                      </a:pPr>
                      <a:r>
                        <a:rPr lang="zh-CN" altLang="en-US" sz="1200" kern="0">
                          <a:effectLst/>
                        </a:rPr>
                        <a:t>五、问卷质量分析 </a:t>
                      </a:r>
                      <a:r>
                        <a:rPr lang="en-US" altLang="zh-CN" sz="1200" kern="0">
                          <a:effectLst/>
                        </a:rPr>
                        <a:t>………………………………………………………………………</a:t>
                      </a:r>
                      <a:endParaRPr lang="zh-CN" altLang="en-US" sz="1200" kern="100">
                        <a:effectLst/>
                        <a:latin typeface="Times New Roman" panose="02020603050405020304" pitchFamily="18" charset="0"/>
                      </a:endParaRPr>
                    </a:p>
                  </a:txBody>
                  <a:tcPr marL="45792" marR="45792" marT="30528" marB="30528" anchor="ctr"/>
                </a:tc>
                <a:tc>
                  <a:txBody>
                    <a:bodyPr/>
                    <a:lstStyle/>
                    <a:p>
                      <a:pPr marL="0" marR="0" algn="r">
                        <a:lnSpc>
                          <a:spcPts val="1600"/>
                        </a:lnSpc>
                        <a:spcBef>
                          <a:spcPts val="400"/>
                        </a:spcBef>
                        <a:buNone/>
                      </a:pPr>
                      <a:r>
                        <a:rPr lang="en-US" altLang="zh-CN" sz="1200" kern="0">
                          <a:effectLst/>
                        </a:rPr>
                        <a:t>10</a:t>
                      </a:r>
                      <a:endParaRPr lang="zh-CN" altLang="en-US" sz="1200" kern="100">
                        <a:effectLst/>
                        <a:latin typeface="Times New Roman" panose="02020603050405020304" pitchFamily="18" charset="0"/>
                      </a:endParaRPr>
                    </a:p>
                  </a:txBody>
                  <a:tcPr marL="45792" marR="45792" marT="30528" marB="30528" anchor="ctr"/>
                </a:tc>
                <a:extLst>
                  <a:ext uri="{0D108BD9-81ED-4DB2-BD59-A6C34878D82A}">
                    <a16:rowId xmlns:a16="http://schemas.microsoft.com/office/drawing/2014/main" val="220459169"/>
                  </a:ext>
                </a:extLst>
              </a:tr>
              <a:tr h="319229">
                <a:tc>
                  <a:txBody>
                    <a:bodyPr/>
                    <a:lstStyle/>
                    <a:p>
                      <a:pPr marL="0" marR="0" indent="279400" algn="just">
                        <a:lnSpc>
                          <a:spcPts val="1600"/>
                        </a:lnSpc>
                        <a:buNone/>
                      </a:pPr>
                      <a:r>
                        <a:rPr lang="zh-CN" altLang="en-US" sz="1200" kern="0">
                          <a:effectLst/>
                        </a:rPr>
                        <a:t>（一）问卷信度分析</a:t>
                      </a:r>
                      <a:r>
                        <a:rPr lang="en-US" altLang="zh-CN" sz="1200" kern="0">
                          <a:effectLst/>
                        </a:rPr>
                        <a:t>……………………………………………………………………</a:t>
                      </a:r>
                      <a:endParaRPr lang="zh-CN" altLang="en-US" sz="1200" kern="100">
                        <a:effectLst/>
                        <a:latin typeface="Times New Roman" panose="02020603050405020304" pitchFamily="18" charset="0"/>
                      </a:endParaRPr>
                    </a:p>
                  </a:txBody>
                  <a:tcPr marL="45792" marR="45792" marT="30528" marB="30528" anchor="ctr"/>
                </a:tc>
                <a:tc>
                  <a:txBody>
                    <a:bodyPr/>
                    <a:lstStyle/>
                    <a:p>
                      <a:pPr marL="0" marR="0" algn="r">
                        <a:lnSpc>
                          <a:spcPts val="1600"/>
                        </a:lnSpc>
                        <a:buNone/>
                      </a:pPr>
                      <a:r>
                        <a:rPr lang="en-US" altLang="zh-CN" sz="1200" kern="0">
                          <a:effectLst/>
                        </a:rPr>
                        <a:t>10</a:t>
                      </a:r>
                      <a:endParaRPr lang="zh-CN" altLang="en-US" sz="1200" kern="100">
                        <a:effectLst/>
                        <a:latin typeface="Times New Roman" panose="02020603050405020304" pitchFamily="18" charset="0"/>
                      </a:endParaRPr>
                    </a:p>
                  </a:txBody>
                  <a:tcPr marL="45792" marR="45792" marT="30528" marB="30528" anchor="ctr"/>
                </a:tc>
                <a:extLst>
                  <a:ext uri="{0D108BD9-81ED-4DB2-BD59-A6C34878D82A}">
                    <a16:rowId xmlns:a16="http://schemas.microsoft.com/office/drawing/2014/main" val="780359223"/>
                  </a:ext>
                </a:extLst>
              </a:tr>
              <a:tr h="319229">
                <a:tc>
                  <a:txBody>
                    <a:bodyPr/>
                    <a:lstStyle/>
                    <a:p>
                      <a:pPr marL="0" marR="0" indent="279400" algn="just">
                        <a:lnSpc>
                          <a:spcPts val="1600"/>
                        </a:lnSpc>
                        <a:buNone/>
                      </a:pPr>
                      <a:r>
                        <a:rPr lang="zh-CN" altLang="en-US" sz="1200" kern="0" dirty="0">
                          <a:effectLst/>
                        </a:rPr>
                        <a:t>（二）问卷效度分析</a:t>
                      </a:r>
                      <a:r>
                        <a:rPr lang="en-US" altLang="zh-CN" sz="1200" kern="0" dirty="0">
                          <a:effectLst/>
                        </a:rPr>
                        <a:t>……………………………………………………………………</a:t>
                      </a:r>
                      <a:endParaRPr lang="zh-CN" altLang="en-US" sz="1200" kern="100" dirty="0">
                        <a:effectLst/>
                        <a:latin typeface="Times New Roman" panose="02020603050405020304" pitchFamily="18" charset="0"/>
                      </a:endParaRPr>
                    </a:p>
                  </a:txBody>
                  <a:tcPr marL="45792" marR="45792" marT="30528" marB="30528" anchor="ctr"/>
                </a:tc>
                <a:tc>
                  <a:txBody>
                    <a:bodyPr/>
                    <a:lstStyle/>
                    <a:p>
                      <a:pPr marL="0" marR="0" algn="r">
                        <a:lnSpc>
                          <a:spcPts val="1600"/>
                        </a:lnSpc>
                        <a:buNone/>
                      </a:pPr>
                      <a:r>
                        <a:rPr lang="en-US" altLang="zh-CN" sz="1200" kern="0" dirty="0">
                          <a:effectLst/>
                        </a:rPr>
                        <a:t>10</a:t>
                      </a:r>
                      <a:endParaRPr lang="zh-CN" altLang="en-US" sz="1200" kern="100" dirty="0">
                        <a:effectLst/>
                        <a:latin typeface="Times New Roman" panose="02020603050405020304" pitchFamily="18" charset="0"/>
                      </a:endParaRPr>
                    </a:p>
                  </a:txBody>
                  <a:tcPr marL="45792" marR="45792" marT="30528" marB="30528" anchor="ctr"/>
                </a:tc>
                <a:extLst>
                  <a:ext uri="{0D108BD9-81ED-4DB2-BD59-A6C34878D82A}">
                    <a16:rowId xmlns:a16="http://schemas.microsoft.com/office/drawing/2014/main" val="3376269568"/>
                  </a:ext>
                </a:extLst>
              </a:tr>
            </a:tbl>
          </a:graphicData>
        </a:graphic>
      </p:graphicFrame>
      <p:graphicFrame>
        <p:nvGraphicFramePr>
          <p:cNvPr id="10" name="表格 9">
            <a:extLst>
              <a:ext uri="{FF2B5EF4-FFF2-40B4-BE49-F238E27FC236}">
                <a16:creationId xmlns:a16="http://schemas.microsoft.com/office/drawing/2014/main" id="{05A0C523-71F5-72B7-4F57-267E47C793CC}"/>
              </a:ext>
            </a:extLst>
          </p:cNvPr>
          <p:cNvGraphicFramePr>
            <a:graphicFrameLocks noGrp="1"/>
          </p:cNvGraphicFramePr>
          <p:nvPr>
            <p:extLst>
              <p:ext uri="{D42A27DB-BD31-4B8C-83A1-F6EECF244321}">
                <p14:modId xmlns:p14="http://schemas.microsoft.com/office/powerpoint/2010/main" val="3826926376"/>
              </p:ext>
            </p:extLst>
          </p:nvPr>
        </p:nvGraphicFramePr>
        <p:xfrm>
          <a:off x="6285996" y="1351965"/>
          <a:ext cx="5774103" cy="4930611"/>
        </p:xfrm>
        <a:graphic>
          <a:graphicData uri="http://schemas.openxmlformats.org/drawingml/2006/table">
            <a:tbl>
              <a:tblPr>
                <a:tableStyleId>{5C22544A-7EE6-4342-B048-85BDC9FD1C3A}</a:tableStyleId>
              </a:tblPr>
              <a:tblGrid>
                <a:gridCol w="5473479">
                  <a:extLst>
                    <a:ext uri="{9D8B030D-6E8A-4147-A177-3AD203B41FA5}">
                      <a16:colId xmlns:a16="http://schemas.microsoft.com/office/drawing/2014/main" val="1799283057"/>
                    </a:ext>
                  </a:extLst>
                </a:gridCol>
                <a:gridCol w="300624">
                  <a:extLst>
                    <a:ext uri="{9D8B030D-6E8A-4147-A177-3AD203B41FA5}">
                      <a16:colId xmlns:a16="http://schemas.microsoft.com/office/drawing/2014/main" val="797669430"/>
                    </a:ext>
                  </a:extLst>
                </a:gridCol>
              </a:tblGrid>
              <a:tr h="130839">
                <a:tc>
                  <a:txBody>
                    <a:bodyPr/>
                    <a:lstStyle/>
                    <a:p>
                      <a:pPr marL="0" marR="0" algn="just">
                        <a:lnSpc>
                          <a:spcPts val="1600"/>
                        </a:lnSpc>
                        <a:spcBef>
                          <a:spcPts val="780"/>
                        </a:spcBef>
                        <a:buNone/>
                      </a:pPr>
                      <a:r>
                        <a:rPr lang="zh-CN" altLang="en-US" sz="1200" kern="0">
                          <a:effectLst/>
                        </a:rPr>
                        <a:t>第二部分 受访者基本信息与环保态度分析</a:t>
                      </a:r>
                      <a:r>
                        <a:rPr lang="en-US" altLang="zh-CN" sz="1200" kern="0">
                          <a:effectLst/>
                        </a:rPr>
                        <a:t>………………………………………</a:t>
                      </a:r>
                      <a:endParaRPr lang="zh-CN" altLang="en-US" sz="1200" kern="100">
                        <a:effectLst/>
                        <a:latin typeface="Times New Roman" panose="02020603050405020304" pitchFamily="18" charset="0"/>
                      </a:endParaRPr>
                    </a:p>
                  </a:txBody>
                  <a:tcPr marL="32313" marR="32313" marT="21542" marB="21542" anchor="ctr"/>
                </a:tc>
                <a:tc>
                  <a:txBody>
                    <a:bodyPr/>
                    <a:lstStyle/>
                    <a:p>
                      <a:pPr marL="0" marR="0" algn="r">
                        <a:lnSpc>
                          <a:spcPts val="1600"/>
                        </a:lnSpc>
                        <a:spcBef>
                          <a:spcPts val="780"/>
                        </a:spcBef>
                        <a:buNone/>
                      </a:pPr>
                      <a:r>
                        <a:rPr lang="en-US" altLang="zh-CN" sz="1200" kern="0">
                          <a:effectLst/>
                        </a:rPr>
                        <a:t>12</a:t>
                      </a:r>
                      <a:endParaRPr lang="zh-CN" altLang="en-US" sz="1200" kern="100">
                        <a:effectLst/>
                        <a:latin typeface="Times New Roman" panose="02020603050405020304" pitchFamily="18" charset="0"/>
                      </a:endParaRPr>
                    </a:p>
                  </a:txBody>
                  <a:tcPr marL="32313" marR="32313" marT="21542" marB="21542" anchor="ctr"/>
                </a:tc>
                <a:extLst>
                  <a:ext uri="{0D108BD9-81ED-4DB2-BD59-A6C34878D82A}">
                    <a16:rowId xmlns:a16="http://schemas.microsoft.com/office/drawing/2014/main" val="465341556"/>
                  </a:ext>
                </a:extLst>
              </a:tr>
              <a:tr h="130330">
                <a:tc>
                  <a:txBody>
                    <a:bodyPr/>
                    <a:lstStyle/>
                    <a:p>
                      <a:pPr marL="0" marR="0" indent="140335" algn="just">
                        <a:lnSpc>
                          <a:spcPts val="1600"/>
                        </a:lnSpc>
                        <a:spcBef>
                          <a:spcPts val="400"/>
                        </a:spcBef>
                        <a:buNone/>
                      </a:pPr>
                      <a:r>
                        <a:rPr lang="zh-CN" altLang="en-US" sz="1200" kern="0">
                          <a:effectLst/>
                        </a:rPr>
                        <a:t>一、基本信息特征 </a:t>
                      </a:r>
                      <a:r>
                        <a:rPr lang="en-US" altLang="zh-CN" sz="1200" kern="0">
                          <a:effectLst/>
                        </a:rPr>
                        <a:t>………………………………………………………………………</a:t>
                      </a:r>
                      <a:endParaRPr lang="zh-CN" altLang="en-US" sz="1200" kern="100">
                        <a:effectLst/>
                        <a:latin typeface="Times New Roman" panose="02020603050405020304" pitchFamily="18" charset="0"/>
                      </a:endParaRPr>
                    </a:p>
                  </a:txBody>
                  <a:tcPr marL="32313" marR="32313" marT="21542" marB="21542" anchor="ctr"/>
                </a:tc>
                <a:tc>
                  <a:txBody>
                    <a:bodyPr/>
                    <a:lstStyle/>
                    <a:p>
                      <a:pPr marL="0" marR="0" algn="r">
                        <a:lnSpc>
                          <a:spcPts val="1600"/>
                        </a:lnSpc>
                        <a:spcBef>
                          <a:spcPts val="400"/>
                        </a:spcBef>
                        <a:buNone/>
                      </a:pPr>
                      <a:r>
                        <a:rPr lang="en-US" altLang="zh-CN" sz="1200" kern="0">
                          <a:effectLst/>
                        </a:rPr>
                        <a:t>12</a:t>
                      </a:r>
                      <a:endParaRPr lang="zh-CN" altLang="en-US" sz="1200" kern="100">
                        <a:effectLst/>
                        <a:latin typeface="Times New Roman" panose="02020603050405020304" pitchFamily="18" charset="0"/>
                      </a:endParaRPr>
                    </a:p>
                  </a:txBody>
                  <a:tcPr marL="32313" marR="32313" marT="21542" marB="21542" anchor="ctr"/>
                </a:tc>
                <a:extLst>
                  <a:ext uri="{0D108BD9-81ED-4DB2-BD59-A6C34878D82A}">
                    <a16:rowId xmlns:a16="http://schemas.microsoft.com/office/drawing/2014/main" val="1117576062"/>
                  </a:ext>
                </a:extLst>
              </a:tr>
              <a:tr h="225265">
                <a:tc>
                  <a:txBody>
                    <a:bodyPr/>
                    <a:lstStyle/>
                    <a:p>
                      <a:pPr marL="0" marR="0" indent="279400" algn="just">
                        <a:lnSpc>
                          <a:spcPts val="1600"/>
                        </a:lnSpc>
                        <a:buNone/>
                      </a:pPr>
                      <a:r>
                        <a:rPr lang="zh-CN" altLang="en-US" sz="1200" kern="0">
                          <a:effectLst/>
                        </a:rPr>
                        <a:t>（一）在津居住情况</a:t>
                      </a:r>
                      <a:r>
                        <a:rPr lang="en-US" altLang="zh-CN" sz="1200" kern="0">
                          <a:effectLst/>
                        </a:rPr>
                        <a:t>……………………………………………………………………</a:t>
                      </a:r>
                      <a:endParaRPr lang="zh-CN" altLang="en-US" sz="1200" kern="100">
                        <a:effectLst/>
                        <a:latin typeface="Times New Roman" panose="02020603050405020304" pitchFamily="18" charset="0"/>
                      </a:endParaRPr>
                    </a:p>
                  </a:txBody>
                  <a:tcPr marL="32313" marR="32313" marT="21542" marB="21542" anchor="ctr"/>
                </a:tc>
                <a:tc>
                  <a:txBody>
                    <a:bodyPr/>
                    <a:lstStyle/>
                    <a:p>
                      <a:pPr marL="0" marR="0" algn="r">
                        <a:lnSpc>
                          <a:spcPts val="1600"/>
                        </a:lnSpc>
                        <a:buNone/>
                      </a:pPr>
                      <a:r>
                        <a:rPr lang="en-US" altLang="zh-CN" sz="1200" kern="0">
                          <a:effectLst/>
                        </a:rPr>
                        <a:t>12</a:t>
                      </a:r>
                      <a:endParaRPr lang="zh-CN" altLang="en-US" sz="1200" kern="100">
                        <a:effectLst/>
                        <a:latin typeface="Times New Roman" panose="02020603050405020304" pitchFamily="18" charset="0"/>
                      </a:endParaRPr>
                    </a:p>
                  </a:txBody>
                  <a:tcPr marL="32313" marR="32313" marT="21542" marB="21542" anchor="ctr"/>
                </a:tc>
                <a:extLst>
                  <a:ext uri="{0D108BD9-81ED-4DB2-BD59-A6C34878D82A}">
                    <a16:rowId xmlns:a16="http://schemas.microsoft.com/office/drawing/2014/main" val="609052042"/>
                  </a:ext>
                </a:extLst>
              </a:tr>
              <a:tr h="225265">
                <a:tc>
                  <a:txBody>
                    <a:bodyPr/>
                    <a:lstStyle/>
                    <a:p>
                      <a:pPr marL="0" marR="0" indent="279400" algn="just">
                        <a:lnSpc>
                          <a:spcPts val="1600"/>
                        </a:lnSpc>
                        <a:buNone/>
                      </a:pPr>
                      <a:r>
                        <a:rPr lang="zh-CN" altLang="en-US" sz="1200" kern="0">
                          <a:effectLst/>
                        </a:rPr>
                        <a:t>（二）在津居住地区分布</a:t>
                      </a:r>
                      <a:r>
                        <a:rPr lang="en-US" altLang="zh-CN" sz="1200" kern="0">
                          <a:effectLst/>
                        </a:rPr>
                        <a:t>………………………………………………………………</a:t>
                      </a:r>
                      <a:endParaRPr lang="zh-CN" altLang="en-US" sz="1200" kern="100">
                        <a:effectLst/>
                        <a:latin typeface="Times New Roman" panose="02020603050405020304" pitchFamily="18" charset="0"/>
                      </a:endParaRPr>
                    </a:p>
                  </a:txBody>
                  <a:tcPr marL="32313" marR="32313" marT="21542" marB="21542" anchor="ctr"/>
                </a:tc>
                <a:tc>
                  <a:txBody>
                    <a:bodyPr/>
                    <a:lstStyle/>
                    <a:p>
                      <a:pPr marL="0" marR="0" algn="r">
                        <a:lnSpc>
                          <a:spcPts val="1600"/>
                        </a:lnSpc>
                        <a:buNone/>
                      </a:pPr>
                      <a:r>
                        <a:rPr lang="en-US" altLang="zh-CN" sz="1200" kern="0">
                          <a:effectLst/>
                        </a:rPr>
                        <a:t>12</a:t>
                      </a:r>
                      <a:endParaRPr lang="zh-CN" altLang="en-US" sz="1200" kern="100">
                        <a:effectLst/>
                        <a:latin typeface="Times New Roman" panose="02020603050405020304" pitchFamily="18" charset="0"/>
                      </a:endParaRPr>
                    </a:p>
                  </a:txBody>
                  <a:tcPr marL="32313" marR="32313" marT="21542" marB="21542" anchor="ctr"/>
                </a:tc>
                <a:extLst>
                  <a:ext uri="{0D108BD9-81ED-4DB2-BD59-A6C34878D82A}">
                    <a16:rowId xmlns:a16="http://schemas.microsoft.com/office/drawing/2014/main" val="955647682"/>
                  </a:ext>
                </a:extLst>
              </a:tr>
              <a:tr h="225265">
                <a:tc>
                  <a:txBody>
                    <a:bodyPr/>
                    <a:lstStyle/>
                    <a:p>
                      <a:pPr marL="0" marR="0" indent="279400" algn="just">
                        <a:lnSpc>
                          <a:spcPts val="1600"/>
                        </a:lnSpc>
                        <a:buNone/>
                      </a:pPr>
                      <a:r>
                        <a:rPr lang="zh-CN" altLang="en-US" sz="1200" kern="0">
                          <a:effectLst/>
                        </a:rPr>
                        <a:t>（三）居住年限</a:t>
                      </a:r>
                      <a:r>
                        <a:rPr lang="en-US" altLang="zh-CN" sz="1200" kern="0">
                          <a:effectLst/>
                        </a:rPr>
                        <a:t>…………………………………………………………………………</a:t>
                      </a:r>
                      <a:endParaRPr lang="zh-CN" altLang="en-US" sz="1200" kern="100">
                        <a:effectLst/>
                        <a:latin typeface="Times New Roman" panose="02020603050405020304" pitchFamily="18" charset="0"/>
                      </a:endParaRPr>
                    </a:p>
                  </a:txBody>
                  <a:tcPr marL="32313" marR="32313" marT="21542" marB="21542" anchor="ctr"/>
                </a:tc>
                <a:tc>
                  <a:txBody>
                    <a:bodyPr/>
                    <a:lstStyle/>
                    <a:p>
                      <a:pPr marL="0" marR="0" algn="r">
                        <a:lnSpc>
                          <a:spcPts val="1600"/>
                        </a:lnSpc>
                        <a:buNone/>
                      </a:pPr>
                      <a:r>
                        <a:rPr lang="en-US" altLang="zh-CN" sz="1200" kern="0">
                          <a:effectLst/>
                        </a:rPr>
                        <a:t>13</a:t>
                      </a:r>
                      <a:endParaRPr lang="zh-CN" altLang="en-US" sz="1200" kern="100">
                        <a:effectLst/>
                        <a:latin typeface="Times New Roman" panose="02020603050405020304" pitchFamily="18" charset="0"/>
                      </a:endParaRPr>
                    </a:p>
                  </a:txBody>
                  <a:tcPr marL="32313" marR="32313" marT="21542" marB="21542" anchor="ctr"/>
                </a:tc>
                <a:extLst>
                  <a:ext uri="{0D108BD9-81ED-4DB2-BD59-A6C34878D82A}">
                    <a16:rowId xmlns:a16="http://schemas.microsoft.com/office/drawing/2014/main" val="1648418912"/>
                  </a:ext>
                </a:extLst>
              </a:tr>
              <a:tr h="225265">
                <a:tc>
                  <a:txBody>
                    <a:bodyPr/>
                    <a:lstStyle/>
                    <a:p>
                      <a:pPr marL="0" marR="0" indent="279400" algn="just">
                        <a:lnSpc>
                          <a:spcPts val="1600"/>
                        </a:lnSpc>
                        <a:buNone/>
                      </a:pPr>
                      <a:r>
                        <a:rPr lang="zh-CN" altLang="en-US" sz="1200" kern="0" dirty="0">
                          <a:effectLst/>
                        </a:rPr>
                        <a:t>（四）性别结构</a:t>
                      </a:r>
                      <a:r>
                        <a:rPr lang="en-US" altLang="zh-CN" sz="1200" kern="0" dirty="0">
                          <a:effectLst/>
                        </a:rPr>
                        <a:t>…………………………………………………………………………</a:t>
                      </a:r>
                      <a:endParaRPr lang="zh-CN" altLang="en-US" sz="1200" kern="100" dirty="0">
                        <a:effectLst/>
                        <a:latin typeface="Times New Roman" panose="02020603050405020304" pitchFamily="18" charset="0"/>
                      </a:endParaRPr>
                    </a:p>
                  </a:txBody>
                  <a:tcPr marL="32313" marR="32313" marT="21542" marB="21542" anchor="ctr"/>
                </a:tc>
                <a:tc>
                  <a:txBody>
                    <a:bodyPr/>
                    <a:lstStyle/>
                    <a:p>
                      <a:pPr marL="0" marR="0" algn="r">
                        <a:lnSpc>
                          <a:spcPts val="1600"/>
                        </a:lnSpc>
                        <a:buNone/>
                      </a:pPr>
                      <a:r>
                        <a:rPr lang="en-US" altLang="zh-CN" sz="1200" kern="0">
                          <a:effectLst/>
                        </a:rPr>
                        <a:t>14</a:t>
                      </a:r>
                      <a:endParaRPr lang="zh-CN" altLang="en-US" sz="1200" kern="100">
                        <a:effectLst/>
                        <a:latin typeface="Times New Roman" panose="02020603050405020304" pitchFamily="18" charset="0"/>
                      </a:endParaRPr>
                    </a:p>
                  </a:txBody>
                  <a:tcPr marL="32313" marR="32313" marT="21542" marB="21542" anchor="ctr"/>
                </a:tc>
                <a:extLst>
                  <a:ext uri="{0D108BD9-81ED-4DB2-BD59-A6C34878D82A}">
                    <a16:rowId xmlns:a16="http://schemas.microsoft.com/office/drawing/2014/main" val="2428418099"/>
                  </a:ext>
                </a:extLst>
              </a:tr>
              <a:tr h="225265">
                <a:tc>
                  <a:txBody>
                    <a:bodyPr/>
                    <a:lstStyle/>
                    <a:p>
                      <a:pPr marL="0" marR="0" indent="279400" algn="just">
                        <a:lnSpc>
                          <a:spcPts val="1600"/>
                        </a:lnSpc>
                        <a:buNone/>
                      </a:pPr>
                      <a:r>
                        <a:rPr lang="zh-CN" altLang="en-US" sz="1200" kern="0">
                          <a:effectLst/>
                        </a:rPr>
                        <a:t>（五）年龄特征</a:t>
                      </a:r>
                      <a:r>
                        <a:rPr lang="en-US" altLang="zh-CN" sz="1200" kern="0">
                          <a:effectLst/>
                        </a:rPr>
                        <a:t>…………………………………………………………………………</a:t>
                      </a:r>
                      <a:endParaRPr lang="zh-CN" altLang="en-US" sz="1200" kern="100">
                        <a:effectLst/>
                        <a:latin typeface="Times New Roman" panose="02020603050405020304" pitchFamily="18" charset="0"/>
                      </a:endParaRPr>
                    </a:p>
                  </a:txBody>
                  <a:tcPr marL="32313" marR="32313" marT="21542" marB="21542" anchor="ctr"/>
                </a:tc>
                <a:tc>
                  <a:txBody>
                    <a:bodyPr/>
                    <a:lstStyle/>
                    <a:p>
                      <a:pPr marL="0" marR="0" algn="r">
                        <a:lnSpc>
                          <a:spcPts val="1600"/>
                        </a:lnSpc>
                        <a:buNone/>
                      </a:pPr>
                      <a:r>
                        <a:rPr lang="en-US" altLang="zh-CN" sz="1200" kern="0">
                          <a:effectLst/>
                        </a:rPr>
                        <a:t>14</a:t>
                      </a:r>
                      <a:endParaRPr lang="zh-CN" altLang="en-US" sz="1200" kern="100">
                        <a:effectLst/>
                        <a:latin typeface="Times New Roman" panose="02020603050405020304" pitchFamily="18" charset="0"/>
                      </a:endParaRPr>
                    </a:p>
                  </a:txBody>
                  <a:tcPr marL="32313" marR="32313" marT="21542" marB="21542" anchor="ctr"/>
                </a:tc>
                <a:extLst>
                  <a:ext uri="{0D108BD9-81ED-4DB2-BD59-A6C34878D82A}">
                    <a16:rowId xmlns:a16="http://schemas.microsoft.com/office/drawing/2014/main" val="3329124144"/>
                  </a:ext>
                </a:extLst>
              </a:tr>
              <a:tr h="225265">
                <a:tc>
                  <a:txBody>
                    <a:bodyPr/>
                    <a:lstStyle/>
                    <a:p>
                      <a:pPr marL="0" marR="0" indent="279400" algn="just">
                        <a:lnSpc>
                          <a:spcPts val="1600"/>
                        </a:lnSpc>
                        <a:buNone/>
                      </a:pPr>
                      <a:r>
                        <a:rPr lang="zh-CN" altLang="en-US" sz="1200" kern="0">
                          <a:effectLst/>
                        </a:rPr>
                        <a:t>（六）职业情况</a:t>
                      </a:r>
                      <a:r>
                        <a:rPr lang="en-US" altLang="zh-CN" sz="1200" kern="0">
                          <a:effectLst/>
                        </a:rPr>
                        <a:t>…………………………………………………………………………</a:t>
                      </a:r>
                      <a:endParaRPr lang="zh-CN" altLang="en-US" sz="1200" kern="100">
                        <a:effectLst/>
                        <a:latin typeface="Times New Roman" panose="02020603050405020304" pitchFamily="18" charset="0"/>
                      </a:endParaRPr>
                    </a:p>
                  </a:txBody>
                  <a:tcPr marL="32313" marR="32313" marT="21542" marB="21542" anchor="ctr"/>
                </a:tc>
                <a:tc>
                  <a:txBody>
                    <a:bodyPr/>
                    <a:lstStyle/>
                    <a:p>
                      <a:pPr marL="0" marR="0" algn="r">
                        <a:lnSpc>
                          <a:spcPts val="1600"/>
                        </a:lnSpc>
                        <a:buNone/>
                      </a:pPr>
                      <a:r>
                        <a:rPr lang="en-US" altLang="zh-CN" sz="1200" kern="0">
                          <a:effectLst/>
                        </a:rPr>
                        <a:t>14</a:t>
                      </a:r>
                      <a:endParaRPr lang="zh-CN" altLang="en-US" sz="1200" kern="100">
                        <a:effectLst/>
                        <a:latin typeface="Times New Roman" panose="02020603050405020304" pitchFamily="18" charset="0"/>
                      </a:endParaRPr>
                    </a:p>
                  </a:txBody>
                  <a:tcPr marL="32313" marR="32313" marT="21542" marB="21542" anchor="ctr"/>
                </a:tc>
                <a:extLst>
                  <a:ext uri="{0D108BD9-81ED-4DB2-BD59-A6C34878D82A}">
                    <a16:rowId xmlns:a16="http://schemas.microsoft.com/office/drawing/2014/main" val="3379279682"/>
                  </a:ext>
                </a:extLst>
              </a:tr>
              <a:tr h="225265">
                <a:tc>
                  <a:txBody>
                    <a:bodyPr/>
                    <a:lstStyle/>
                    <a:p>
                      <a:pPr marL="0" marR="0" indent="279400" algn="just">
                        <a:lnSpc>
                          <a:spcPts val="1600"/>
                        </a:lnSpc>
                        <a:buNone/>
                      </a:pPr>
                      <a:r>
                        <a:rPr lang="zh-CN" altLang="en-US" sz="1200" kern="0">
                          <a:effectLst/>
                        </a:rPr>
                        <a:t>（七）学历状况</a:t>
                      </a:r>
                      <a:r>
                        <a:rPr lang="en-US" altLang="zh-CN" sz="1200" kern="0">
                          <a:effectLst/>
                        </a:rPr>
                        <a:t>…………………………………………………………………………</a:t>
                      </a:r>
                      <a:endParaRPr lang="zh-CN" altLang="en-US" sz="1200" kern="100">
                        <a:effectLst/>
                        <a:latin typeface="Times New Roman" panose="02020603050405020304" pitchFamily="18" charset="0"/>
                      </a:endParaRPr>
                    </a:p>
                  </a:txBody>
                  <a:tcPr marL="32313" marR="32313" marT="21542" marB="21542" anchor="ctr"/>
                </a:tc>
                <a:tc>
                  <a:txBody>
                    <a:bodyPr/>
                    <a:lstStyle/>
                    <a:p>
                      <a:pPr marL="0" marR="0" algn="r">
                        <a:lnSpc>
                          <a:spcPts val="1600"/>
                        </a:lnSpc>
                        <a:buNone/>
                      </a:pPr>
                      <a:r>
                        <a:rPr lang="en-US" altLang="zh-CN" sz="1200" kern="0">
                          <a:effectLst/>
                        </a:rPr>
                        <a:t>15</a:t>
                      </a:r>
                      <a:endParaRPr lang="zh-CN" altLang="en-US" sz="1200" kern="100">
                        <a:effectLst/>
                        <a:latin typeface="Times New Roman" panose="02020603050405020304" pitchFamily="18" charset="0"/>
                      </a:endParaRPr>
                    </a:p>
                  </a:txBody>
                  <a:tcPr marL="32313" marR="32313" marT="21542" marB="21542" anchor="ctr"/>
                </a:tc>
                <a:extLst>
                  <a:ext uri="{0D108BD9-81ED-4DB2-BD59-A6C34878D82A}">
                    <a16:rowId xmlns:a16="http://schemas.microsoft.com/office/drawing/2014/main" val="2298985787"/>
                  </a:ext>
                </a:extLst>
              </a:tr>
              <a:tr h="225265">
                <a:tc>
                  <a:txBody>
                    <a:bodyPr/>
                    <a:lstStyle/>
                    <a:p>
                      <a:pPr marL="0" marR="0" indent="279400" algn="just">
                        <a:lnSpc>
                          <a:spcPts val="1600"/>
                        </a:lnSpc>
                        <a:buNone/>
                      </a:pPr>
                      <a:r>
                        <a:rPr lang="zh-CN" altLang="en-US" sz="1200" kern="0">
                          <a:effectLst/>
                        </a:rPr>
                        <a:t>（八）收入情况</a:t>
                      </a:r>
                      <a:r>
                        <a:rPr lang="en-US" altLang="zh-CN" sz="1200" kern="0">
                          <a:effectLst/>
                        </a:rPr>
                        <a:t>…………………………………………………………………………</a:t>
                      </a:r>
                      <a:endParaRPr lang="zh-CN" altLang="en-US" sz="1200" kern="100">
                        <a:effectLst/>
                        <a:latin typeface="Times New Roman" panose="02020603050405020304" pitchFamily="18" charset="0"/>
                      </a:endParaRPr>
                    </a:p>
                  </a:txBody>
                  <a:tcPr marL="32313" marR="32313" marT="21542" marB="21542" anchor="ctr"/>
                </a:tc>
                <a:tc>
                  <a:txBody>
                    <a:bodyPr/>
                    <a:lstStyle/>
                    <a:p>
                      <a:pPr marL="0" marR="0" algn="r">
                        <a:lnSpc>
                          <a:spcPts val="1600"/>
                        </a:lnSpc>
                        <a:buNone/>
                      </a:pPr>
                      <a:r>
                        <a:rPr lang="en-US" altLang="zh-CN" sz="1200" kern="0">
                          <a:effectLst/>
                        </a:rPr>
                        <a:t>16</a:t>
                      </a:r>
                      <a:endParaRPr lang="zh-CN" altLang="en-US" sz="1200" kern="100">
                        <a:effectLst/>
                        <a:latin typeface="Times New Roman" panose="02020603050405020304" pitchFamily="18" charset="0"/>
                      </a:endParaRPr>
                    </a:p>
                  </a:txBody>
                  <a:tcPr marL="32313" marR="32313" marT="21542" marB="21542" anchor="ctr"/>
                </a:tc>
                <a:extLst>
                  <a:ext uri="{0D108BD9-81ED-4DB2-BD59-A6C34878D82A}">
                    <a16:rowId xmlns:a16="http://schemas.microsoft.com/office/drawing/2014/main" val="128519474"/>
                  </a:ext>
                </a:extLst>
              </a:tr>
              <a:tr h="130330">
                <a:tc>
                  <a:txBody>
                    <a:bodyPr/>
                    <a:lstStyle/>
                    <a:p>
                      <a:pPr marL="0" marR="0" indent="140335" algn="just">
                        <a:lnSpc>
                          <a:spcPts val="1600"/>
                        </a:lnSpc>
                        <a:spcBef>
                          <a:spcPts val="400"/>
                        </a:spcBef>
                        <a:buNone/>
                      </a:pPr>
                      <a:r>
                        <a:rPr lang="zh-CN" altLang="en-US" sz="1200" kern="0">
                          <a:effectLst/>
                        </a:rPr>
                        <a:t>二、生态环境保护的认知情况 </a:t>
                      </a:r>
                      <a:r>
                        <a:rPr lang="en-US" altLang="zh-CN" sz="1200" kern="0">
                          <a:effectLst/>
                        </a:rPr>
                        <a:t>…………………………………………………………</a:t>
                      </a:r>
                      <a:endParaRPr lang="zh-CN" altLang="en-US" sz="1200" kern="100">
                        <a:effectLst/>
                        <a:latin typeface="Times New Roman" panose="02020603050405020304" pitchFamily="18" charset="0"/>
                      </a:endParaRPr>
                    </a:p>
                  </a:txBody>
                  <a:tcPr marL="32313" marR="32313" marT="21542" marB="21542" anchor="ctr"/>
                </a:tc>
                <a:tc>
                  <a:txBody>
                    <a:bodyPr/>
                    <a:lstStyle/>
                    <a:p>
                      <a:pPr marL="0" marR="0" algn="r">
                        <a:lnSpc>
                          <a:spcPts val="1600"/>
                        </a:lnSpc>
                        <a:spcBef>
                          <a:spcPts val="400"/>
                        </a:spcBef>
                        <a:buNone/>
                      </a:pPr>
                      <a:r>
                        <a:rPr lang="en-US" altLang="zh-CN" sz="1200" kern="0">
                          <a:effectLst/>
                        </a:rPr>
                        <a:t>16</a:t>
                      </a:r>
                      <a:endParaRPr lang="zh-CN" altLang="en-US" sz="1200" kern="100">
                        <a:effectLst/>
                        <a:latin typeface="Times New Roman" panose="02020603050405020304" pitchFamily="18" charset="0"/>
                      </a:endParaRPr>
                    </a:p>
                  </a:txBody>
                  <a:tcPr marL="32313" marR="32313" marT="21542" marB="21542" anchor="ctr"/>
                </a:tc>
                <a:extLst>
                  <a:ext uri="{0D108BD9-81ED-4DB2-BD59-A6C34878D82A}">
                    <a16:rowId xmlns:a16="http://schemas.microsoft.com/office/drawing/2014/main" val="477275417"/>
                  </a:ext>
                </a:extLst>
              </a:tr>
              <a:tr h="225265">
                <a:tc>
                  <a:txBody>
                    <a:bodyPr/>
                    <a:lstStyle/>
                    <a:p>
                      <a:pPr marL="0" marR="0" indent="279400" algn="just">
                        <a:lnSpc>
                          <a:spcPts val="1600"/>
                        </a:lnSpc>
                        <a:buNone/>
                      </a:pPr>
                      <a:r>
                        <a:rPr lang="zh-CN" altLang="en-US" sz="1200" kern="0">
                          <a:effectLst/>
                        </a:rPr>
                        <a:t>（一）参加环保活动情况</a:t>
                      </a:r>
                      <a:r>
                        <a:rPr lang="en-US" altLang="zh-CN" sz="1200" kern="0">
                          <a:effectLst/>
                        </a:rPr>
                        <a:t>………………………………………………………………</a:t>
                      </a:r>
                      <a:endParaRPr lang="zh-CN" altLang="en-US" sz="1200" kern="100">
                        <a:effectLst/>
                        <a:latin typeface="Times New Roman" panose="02020603050405020304" pitchFamily="18" charset="0"/>
                      </a:endParaRPr>
                    </a:p>
                  </a:txBody>
                  <a:tcPr marL="32313" marR="32313" marT="21542" marB="21542" anchor="ctr"/>
                </a:tc>
                <a:tc>
                  <a:txBody>
                    <a:bodyPr/>
                    <a:lstStyle/>
                    <a:p>
                      <a:pPr marL="0" marR="0" algn="r">
                        <a:lnSpc>
                          <a:spcPts val="1600"/>
                        </a:lnSpc>
                        <a:buNone/>
                      </a:pPr>
                      <a:r>
                        <a:rPr lang="en-US" altLang="zh-CN" sz="1200" kern="0">
                          <a:effectLst/>
                        </a:rPr>
                        <a:t>16</a:t>
                      </a:r>
                      <a:endParaRPr lang="zh-CN" altLang="en-US" sz="1200" kern="100">
                        <a:effectLst/>
                        <a:latin typeface="Times New Roman" panose="02020603050405020304" pitchFamily="18" charset="0"/>
                      </a:endParaRPr>
                    </a:p>
                  </a:txBody>
                  <a:tcPr marL="32313" marR="32313" marT="21542" marB="21542" anchor="ctr"/>
                </a:tc>
                <a:extLst>
                  <a:ext uri="{0D108BD9-81ED-4DB2-BD59-A6C34878D82A}">
                    <a16:rowId xmlns:a16="http://schemas.microsoft.com/office/drawing/2014/main" val="443070430"/>
                  </a:ext>
                </a:extLst>
              </a:tr>
              <a:tr h="225265">
                <a:tc>
                  <a:txBody>
                    <a:bodyPr/>
                    <a:lstStyle/>
                    <a:p>
                      <a:pPr marL="0" marR="0" indent="279400" algn="just">
                        <a:lnSpc>
                          <a:spcPts val="1600"/>
                        </a:lnSpc>
                        <a:buNone/>
                      </a:pPr>
                      <a:r>
                        <a:rPr lang="zh-CN" altLang="en-US" sz="1200" kern="0">
                          <a:effectLst/>
                        </a:rPr>
                        <a:t>（二）生态环境保护的重要性看法和成效满意度</a:t>
                      </a:r>
                      <a:r>
                        <a:rPr lang="en-US" altLang="zh-CN" sz="1200" kern="0">
                          <a:effectLst/>
                        </a:rPr>
                        <a:t>……………………………………</a:t>
                      </a:r>
                      <a:endParaRPr lang="zh-CN" altLang="en-US" sz="1200" kern="100">
                        <a:effectLst/>
                        <a:latin typeface="Times New Roman" panose="02020603050405020304" pitchFamily="18" charset="0"/>
                      </a:endParaRPr>
                    </a:p>
                  </a:txBody>
                  <a:tcPr marL="32313" marR="32313" marT="21542" marB="21542" anchor="ctr"/>
                </a:tc>
                <a:tc>
                  <a:txBody>
                    <a:bodyPr/>
                    <a:lstStyle/>
                    <a:p>
                      <a:pPr marL="0" marR="0" algn="r">
                        <a:lnSpc>
                          <a:spcPts val="1600"/>
                        </a:lnSpc>
                        <a:buNone/>
                      </a:pPr>
                      <a:r>
                        <a:rPr lang="en-US" altLang="zh-CN" sz="1200" kern="0">
                          <a:effectLst/>
                        </a:rPr>
                        <a:t>17</a:t>
                      </a:r>
                      <a:endParaRPr lang="zh-CN" altLang="en-US" sz="1200" kern="100">
                        <a:effectLst/>
                        <a:latin typeface="Times New Roman" panose="02020603050405020304" pitchFamily="18" charset="0"/>
                      </a:endParaRPr>
                    </a:p>
                  </a:txBody>
                  <a:tcPr marL="32313" marR="32313" marT="21542" marB="21542" anchor="ctr"/>
                </a:tc>
                <a:extLst>
                  <a:ext uri="{0D108BD9-81ED-4DB2-BD59-A6C34878D82A}">
                    <a16:rowId xmlns:a16="http://schemas.microsoft.com/office/drawing/2014/main" val="1588690385"/>
                  </a:ext>
                </a:extLst>
              </a:tr>
              <a:tr h="225265">
                <a:tc>
                  <a:txBody>
                    <a:bodyPr/>
                    <a:lstStyle/>
                    <a:p>
                      <a:pPr marL="0" marR="0" indent="279400" algn="just">
                        <a:lnSpc>
                          <a:spcPts val="1600"/>
                        </a:lnSpc>
                        <a:buNone/>
                      </a:pPr>
                      <a:r>
                        <a:rPr lang="zh-CN" altLang="en-US" sz="1200" kern="0">
                          <a:effectLst/>
                        </a:rPr>
                        <a:t>（三）生态环境问题</a:t>
                      </a:r>
                      <a:r>
                        <a:rPr lang="en-US" altLang="zh-CN" sz="1200" kern="0">
                          <a:effectLst/>
                        </a:rPr>
                        <a:t>……………………………………………………………………</a:t>
                      </a:r>
                      <a:endParaRPr lang="zh-CN" altLang="en-US" sz="1200" kern="100">
                        <a:effectLst/>
                        <a:latin typeface="Times New Roman" panose="02020603050405020304" pitchFamily="18" charset="0"/>
                      </a:endParaRPr>
                    </a:p>
                  </a:txBody>
                  <a:tcPr marL="32313" marR="32313" marT="21542" marB="21542" anchor="ctr"/>
                </a:tc>
                <a:tc>
                  <a:txBody>
                    <a:bodyPr/>
                    <a:lstStyle/>
                    <a:p>
                      <a:pPr marL="0" marR="0" algn="r">
                        <a:lnSpc>
                          <a:spcPts val="1600"/>
                        </a:lnSpc>
                        <a:buNone/>
                      </a:pPr>
                      <a:r>
                        <a:rPr lang="en-US" altLang="zh-CN" sz="1200" kern="0">
                          <a:effectLst/>
                        </a:rPr>
                        <a:t>18</a:t>
                      </a:r>
                      <a:endParaRPr lang="zh-CN" altLang="en-US" sz="1200" kern="100">
                        <a:effectLst/>
                        <a:latin typeface="Times New Roman" panose="02020603050405020304" pitchFamily="18" charset="0"/>
                      </a:endParaRPr>
                    </a:p>
                  </a:txBody>
                  <a:tcPr marL="32313" marR="32313" marT="21542" marB="21542" anchor="ctr"/>
                </a:tc>
                <a:extLst>
                  <a:ext uri="{0D108BD9-81ED-4DB2-BD59-A6C34878D82A}">
                    <a16:rowId xmlns:a16="http://schemas.microsoft.com/office/drawing/2014/main" val="1395919054"/>
                  </a:ext>
                </a:extLst>
              </a:tr>
              <a:tr h="225265">
                <a:tc>
                  <a:txBody>
                    <a:bodyPr/>
                    <a:lstStyle/>
                    <a:p>
                      <a:pPr marL="0" marR="0" indent="279400" algn="just">
                        <a:lnSpc>
                          <a:spcPts val="1600"/>
                        </a:lnSpc>
                        <a:buNone/>
                      </a:pPr>
                      <a:r>
                        <a:rPr lang="zh-CN" altLang="en-US" sz="1200" kern="0">
                          <a:effectLst/>
                        </a:rPr>
                        <a:t>（四）绿色生态屏障的了解程度</a:t>
                      </a:r>
                      <a:r>
                        <a:rPr lang="en-US" altLang="zh-CN" sz="1200" kern="0">
                          <a:effectLst/>
                        </a:rPr>
                        <a:t>………………………………………………………</a:t>
                      </a:r>
                      <a:endParaRPr lang="zh-CN" altLang="en-US" sz="1200" kern="100">
                        <a:effectLst/>
                        <a:latin typeface="Times New Roman" panose="02020603050405020304" pitchFamily="18" charset="0"/>
                      </a:endParaRPr>
                    </a:p>
                  </a:txBody>
                  <a:tcPr marL="32313" marR="32313" marT="21542" marB="21542" anchor="ctr"/>
                </a:tc>
                <a:tc>
                  <a:txBody>
                    <a:bodyPr/>
                    <a:lstStyle/>
                    <a:p>
                      <a:pPr marL="0" marR="0" algn="r">
                        <a:lnSpc>
                          <a:spcPts val="1600"/>
                        </a:lnSpc>
                        <a:buNone/>
                      </a:pPr>
                      <a:r>
                        <a:rPr lang="en-US" altLang="zh-CN" sz="1200" kern="0">
                          <a:effectLst/>
                        </a:rPr>
                        <a:t>18</a:t>
                      </a:r>
                      <a:endParaRPr lang="zh-CN" altLang="en-US" sz="1200" kern="100">
                        <a:effectLst/>
                        <a:latin typeface="Times New Roman" panose="02020603050405020304" pitchFamily="18" charset="0"/>
                      </a:endParaRPr>
                    </a:p>
                  </a:txBody>
                  <a:tcPr marL="32313" marR="32313" marT="21542" marB="21542" anchor="ctr"/>
                </a:tc>
                <a:extLst>
                  <a:ext uri="{0D108BD9-81ED-4DB2-BD59-A6C34878D82A}">
                    <a16:rowId xmlns:a16="http://schemas.microsoft.com/office/drawing/2014/main" val="2383995041"/>
                  </a:ext>
                </a:extLst>
              </a:tr>
              <a:tr h="225265">
                <a:tc>
                  <a:txBody>
                    <a:bodyPr/>
                    <a:lstStyle/>
                    <a:p>
                      <a:pPr marL="0" marR="0" indent="279400" algn="just">
                        <a:lnSpc>
                          <a:spcPts val="1600"/>
                        </a:lnSpc>
                        <a:buNone/>
                      </a:pPr>
                      <a:r>
                        <a:rPr lang="zh-CN" altLang="en-US" sz="1200" kern="0">
                          <a:effectLst/>
                        </a:rPr>
                        <a:t>（五）构建绿色生态屏障的重要程度及其对生态环境的改善程度</a:t>
                      </a:r>
                      <a:r>
                        <a:rPr lang="en-US" altLang="zh-CN" sz="1200" kern="0">
                          <a:effectLst/>
                        </a:rPr>
                        <a:t>…………………</a:t>
                      </a:r>
                      <a:endParaRPr lang="zh-CN" altLang="en-US" sz="1200" kern="100">
                        <a:effectLst/>
                        <a:latin typeface="Times New Roman" panose="02020603050405020304" pitchFamily="18" charset="0"/>
                      </a:endParaRPr>
                    </a:p>
                  </a:txBody>
                  <a:tcPr marL="32313" marR="32313" marT="21542" marB="21542" anchor="ctr"/>
                </a:tc>
                <a:tc>
                  <a:txBody>
                    <a:bodyPr/>
                    <a:lstStyle/>
                    <a:p>
                      <a:pPr marL="0" marR="0" algn="r">
                        <a:lnSpc>
                          <a:spcPts val="1600"/>
                        </a:lnSpc>
                        <a:buNone/>
                      </a:pPr>
                      <a:r>
                        <a:rPr lang="en-US" altLang="zh-CN" sz="1200" kern="0">
                          <a:effectLst/>
                        </a:rPr>
                        <a:t>19</a:t>
                      </a:r>
                      <a:endParaRPr lang="zh-CN" altLang="en-US" sz="1200" kern="100">
                        <a:effectLst/>
                        <a:latin typeface="Times New Roman" panose="02020603050405020304" pitchFamily="18" charset="0"/>
                      </a:endParaRPr>
                    </a:p>
                  </a:txBody>
                  <a:tcPr marL="32313" marR="32313" marT="21542" marB="21542" anchor="ctr"/>
                </a:tc>
                <a:extLst>
                  <a:ext uri="{0D108BD9-81ED-4DB2-BD59-A6C34878D82A}">
                    <a16:rowId xmlns:a16="http://schemas.microsoft.com/office/drawing/2014/main" val="5348343"/>
                  </a:ext>
                </a:extLst>
              </a:tr>
              <a:tr h="225265">
                <a:tc>
                  <a:txBody>
                    <a:bodyPr/>
                    <a:lstStyle/>
                    <a:p>
                      <a:pPr marL="0" marR="0" indent="279400" algn="just">
                        <a:lnSpc>
                          <a:spcPts val="1600"/>
                        </a:lnSpc>
                        <a:buNone/>
                      </a:pPr>
                      <a:r>
                        <a:rPr lang="zh-CN" altLang="en-US" sz="1200" kern="0">
                          <a:effectLst/>
                        </a:rPr>
                        <a:t>（六）市政府在生态环境保护上的投资额充足程度</a:t>
                      </a:r>
                      <a:r>
                        <a:rPr lang="en-US" altLang="zh-CN" sz="1200" kern="0">
                          <a:effectLst/>
                        </a:rPr>
                        <a:t>…………………………………</a:t>
                      </a:r>
                      <a:endParaRPr lang="zh-CN" altLang="en-US" sz="1200" kern="100">
                        <a:effectLst/>
                        <a:latin typeface="Times New Roman" panose="02020603050405020304" pitchFamily="18" charset="0"/>
                      </a:endParaRPr>
                    </a:p>
                  </a:txBody>
                  <a:tcPr marL="32313" marR="32313" marT="21542" marB="21542" anchor="ctr"/>
                </a:tc>
                <a:tc>
                  <a:txBody>
                    <a:bodyPr/>
                    <a:lstStyle/>
                    <a:p>
                      <a:pPr marL="0" marR="0" algn="r">
                        <a:lnSpc>
                          <a:spcPts val="1600"/>
                        </a:lnSpc>
                        <a:buNone/>
                      </a:pPr>
                      <a:r>
                        <a:rPr lang="en-US" altLang="zh-CN" sz="1200" kern="0">
                          <a:effectLst/>
                        </a:rPr>
                        <a:t>20</a:t>
                      </a:r>
                      <a:endParaRPr lang="zh-CN" altLang="en-US" sz="1200" kern="100">
                        <a:effectLst/>
                        <a:latin typeface="Times New Roman" panose="02020603050405020304" pitchFamily="18" charset="0"/>
                      </a:endParaRPr>
                    </a:p>
                  </a:txBody>
                  <a:tcPr marL="32313" marR="32313" marT="21542" marB="21542" anchor="ctr"/>
                </a:tc>
                <a:extLst>
                  <a:ext uri="{0D108BD9-81ED-4DB2-BD59-A6C34878D82A}">
                    <a16:rowId xmlns:a16="http://schemas.microsoft.com/office/drawing/2014/main" val="3544186136"/>
                  </a:ext>
                </a:extLst>
              </a:tr>
              <a:tr h="130330">
                <a:tc>
                  <a:txBody>
                    <a:bodyPr/>
                    <a:lstStyle/>
                    <a:p>
                      <a:pPr marL="0" marR="0" indent="140335" algn="just">
                        <a:lnSpc>
                          <a:spcPts val="1600"/>
                        </a:lnSpc>
                        <a:spcBef>
                          <a:spcPts val="400"/>
                        </a:spcBef>
                        <a:buNone/>
                      </a:pPr>
                      <a:r>
                        <a:rPr lang="zh-CN" altLang="en-US" sz="1200" kern="0">
                          <a:effectLst/>
                        </a:rPr>
                        <a:t>三、支付意愿和影响因素分析 </a:t>
                      </a:r>
                      <a:r>
                        <a:rPr lang="en-US" altLang="zh-CN" sz="1200" kern="0">
                          <a:effectLst/>
                        </a:rPr>
                        <a:t>…………………………………………………………</a:t>
                      </a:r>
                      <a:endParaRPr lang="zh-CN" altLang="en-US" sz="1200" kern="100">
                        <a:effectLst/>
                        <a:latin typeface="Times New Roman" panose="02020603050405020304" pitchFamily="18" charset="0"/>
                      </a:endParaRPr>
                    </a:p>
                  </a:txBody>
                  <a:tcPr marL="32313" marR="32313" marT="21542" marB="21542" anchor="ctr"/>
                </a:tc>
                <a:tc>
                  <a:txBody>
                    <a:bodyPr/>
                    <a:lstStyle/>
                    <a:p>
                      <a:pPr marL="0" marR="0" algn="r">
                        <a:lnSpc>
                          <a:spcPts val="1600"/>
                        </a:lnSpc>
                        <a:spcBef>
                          <a:spcPts val="400"/>
                        </a:spcBef>
                        <a:buNone/>
                      </a:pPr>
                      <a:r>
                        <a:rPr lang="en-US" altLang="zh-CN" sz="1200" kern="0">
                          <a:effectLst/>
                        </a:rPr>
                        <a:t>20</a:t>
                      </a:r>
                      <a:endParaRPr lang="zh-CN" altLang="en-US" sz="1200" kern="100">
                        <a:effectLst/>
                        <a:latin typeface="Times New Roman" panose="02020603050405020304" pitchFamily="18" charset="0"/>
                      </a:endParaRPr>
                    </a:p>
                  </a:txBody>
                  <a:tcPr marL="32313" marR="32313" marT="21542" marB="21542" anchor="ctr"/>
                </a:tc>
                <a:extLst>
                  <a:ext uri="{0D108BD9-81ED-4DB2-BD59-A6C34878D82A}">
                    <a16:rowId xmlns:a16="http://schemas.microsoft.com/office/drawing/2014/main" val="2821743244"/>
                  </a:ext>
                </a:extLst>
              </a:tr>
              <a:tr h="225265">
                <a:tc>
                  <a:txBody>
                    <a:bodyPr/>
                    <a:lstStyle/>
                    <a:p>
                      <a:pPr marL="0" marR="0" indent="279400" algn="just">
                        <a:lnSpc>
                          <a:spcPts val="1600"/>
                        </a:lnSpc>
                        <a:buNone/>
                      </a:pPr>
                      <a:r>
                        <a:rPr lang="zh-CN" altLang="en-US" sz="1200" kern="0">
                          <a:effectLst/>
                        </a:rPr>
                        <a:t>（一）愿意支付的原因</a:t>
                      </a:r>
                      <a:r>
                        <a:rPr lang="en-US" altLang="zh-CN" sz="1200" kern="0">
                          <a:effectLst/>
                        </a:rPr>
                        <a:t>…………………………………………………………………</a:t>
                      </a:r>
                      <a:endParaRPr lang="zh-CN" altLang="en-US" sz="1200" kern="100">
                        <a:effectLst/>
                        <a:latin typeface="Times New Roman" panose="02020603050405020304" pitchFamily="18" charset="0"/>
                      </a:endParaRPr>
                    </a:p>
                  </a:txBody>
                  <a:tcPr marL="32313" marR="32313" marT="21542" marB="21542" anchor="ctr"/>
                </a:tc>
                <a:tc>
                  <a:txBody>
                    <a:bodyPr/>
                    <a:lstStyle/>
                    <a:p>
                      <a:pPr marL="0" marR="0" algn="r">
                        <a:lnSpc>
                          <a:spcPts val="1600"/>
                        </a:lnSpc>
                        <a:buNone/>
                      </a:pPr>
                      <a:r>
                        <a:rPr lang="en-US" altLang="zh-CN" sz="1200" kern="0">
                          <a:effectLst/>
                        </a:rPr>
                        <a:t>20</a:t>
                      </a:r>
                      <a:endParaRPr lang="zh-CN" altLang="en-US" sz="1200" kern="100">
                        <a:effectLst/>
                        <a:latin typeface="Times New Roman" panose="02020603050405020304" pitchFamily="18" charset="0"/>
                      </a:endParaRPr>
                    </a:p>
                  </a:txBody>
                  <a:tcPr marL="32313" marR="32313" marT="21542" marB="21542" anchor="ctr"/>
                </a:tc>
                <a:extLst>
                  <a:ext uri="{0D108BD9-81ED-4DB2-BD59-A6C34878D82A}">
                    <a16:rowId xmlns:a16="http://schemas.microsoft.com/office/drawing/2014/main" val="3841401978"/>
                  </a:ext>
                </a:extLst>
              </a:tr>
              <a:tr h="225265">
                <a:tc>
                  <a:txBody>
                    <a:bodyPr/>
                    <a:lstStyle/>
                    <a:p>
                      <a:pPr marL="0" marR="0" indent="279400" algn="just">
                        <a:lnSpc>
                          <a:spcPts val="1600"/>
                        </a:lnSpc>
                        <a:buNone/>
                      </a:pPr>
                      <a:r>
                        <a:rPr lang="zh-CN" altLang="en-US" sz="1200" kern="0">
                          <a:effectLst/>
                        </a:rPr>
                        <a:t>（二）不愿意支付的理由</a:t>
                      </a:r>
                      <a:r>
                        <a:rPr lang="en-US" altLang="zh-CN" sz="1200" kern="0">
                          <a:effectLst/>
                        </a:rPr>
                        <a:t>………………………………………………………………</a:t>
                      </a:r>
                      <a:endParaRPr lang="zh-CN" altLang="en-US" sz="1200" kern="100">
                        <a:effectLst/>
                        <a:latin typeface="Times New Roman" panose="02020603050405020304" pitchFamily="18" charset="0"/>
                      </a:endParaRPr>
                    </a:p>
                  </a:txBody>
                  <a:tcPr marL="32313" marR="32313" marT="21542" marB="21542" anchor="ctr"/>
                </a:tc>
                <a:tc>
                  <a:txBody>
                    <a:bodyPr/>
                    <a:lstStyle/>
                    <a:p>
                      <a:pPr marL="0" marR="0" algn="r">
                        <a:lnSpc>
                          <a:spcPts val="1600"/>
                        </a:lnSpc>
                        <a:buNone/>
                      </a:pPr>
                      <a:r>
                        <a:rPr lang="en-US" altLang="zh-CN" sz="1200" kern="0">
                          <a:effectLst/>
                        </a:rPr>
                        <a:t>21</a:t>
                      </a:r>
                      <a:endParaRPr lang="zh-CN" altLang="en-US" sz="1200" kern="100">
                        <a:effectLst/>
                        <a:latin typeface="Times New Roman" panose="02020603050405020304" pitchFamily="18" charset="0"/>
                      </a:endParaRPr>
                    </a:p>
                  </a:txBody>
                  <a:tcPr marL="32313" marR="32313" marT="21542" marB="21542" anchor="ctr"/>
                </a:tc>
                <a:extLst>
                  <a:ext uri="{0D108BD9-81ED-4DB2-BD59-A6C34878D82A}">
                    <a16:rowId xmlns:a16="http://schemas.microsoft.com/office/drawing/2014/main" val="1538590271"/>
                  </a:ext>
                </a:extLst>
              </a:tr>
              <a:tr h="225265">
                <a:tc>
                  <a:txBody>
                    <a:bodyPr/>
                    <a:lstStyle/>
                    <a:p>
                      <a:pPr marL="0" marR="0" indent="279400" algn="just">
                        <a:lnSpc>
                          <a:spcPts val="1600"/>
                        </a:lnSpc>
                        <a:buNone/>
                      </a:pPr>
                      <a:r>
                        <a:rPr lang="zh-CN" altLang="en-US" sz="1200" kern="0" dirty="0">
                          <a:effectLst/>
                        </a:rPr>
                        <a:t>（三）列联表分析</a:t>
                      </a:r>
                      <a:r>
                        <a:rPr lang="en-US" altLang="zh-CN" sz="1200" kern="0" dirty="0">
                          <a:effectLst/>
                        </a:rPr>
                        <a:t>………………………………………………………………………</a:t>
                      </a:r>
                      <a:endParaRPr lang="zh-CN" altLang="en-US" sz="1200" kern="100" dirty="0">
                        <a:effectLst/>
                        <a:latin typeface="Times New Roman" panose="02020603050405020304" pitchFamily="18" charset="0"/>
                      </a:endParaRPr>
                    </a:p>
                  </a:txBody>
                  <a:tcPr marL="32313" marR="32313" marT="21542" marB="21542" anchor="ctr"/>
                </a:tc>
                <a:tc>
                  <a:txBody>
                    <a:bodyPr/>
                    <a:lstStyle/>
                    <a:p>
                      <a:pPr marL="0" marR="0" algn="r">
                        <a:lnSpc>
                          <a:spcPts val="1600"/>
                        </a:lnSpc>
                        <a:buNone/>
                      </a:pPr>
                      <a:r>
                        <a:rPr lang="en-US" altLang="zh-CN" sz="1200" kern="0" dirty="0">
                          <a:effectLst/>
                        </a:rPr>
                        <a:t>22</a:t>
                      </a:r>
                      <a:endParaRPr lang="zh-CN" altLang="en-US" sz="1200" kern="100" dirty="0">
                        <a:effectLst/>
                        <a:latin typeface="Times New Roman" panose="02020603050405020304" pitchFamily="18" charset="0"/>
                      </a:endParaRPr>
                    </a:p>
                  </a:txBody>
                  <a:tcPr marL="32313" marR="32313" marT="21542" marB="21542" anchor="ctr"/>
                </a:tc>
                <a:extLst>
                  <a:ext uri="{0D108BD9-81ED-4DB2-BD59-A6C34878D82A}">
                    <a16:rowId xmlns:a16="http://schemas.microsoft.com/office/drawing/2014/main" val="2964706640"/>
                  </a:ext>
                </a:extLst>
              </a:tr>
            </a:tbl>
          </a:graphicData>
        </a:graphic>
      </p:graphicFrame>
    </p:spTree>
    <p:extLst>
      <p:ext uri="{BB962C8B-B14F-4D97-AF65-F5344CB8AC3E}">
        <p14:creationId xmlns:p14="http://schemas.microsoft.com/office/powerpoint/2010/main" val="24585726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56F9F5-A885-05B3-760C-92D0095F9778}"/>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736D447E-DD30-BB3B-9948-C1D6418C58BB}"/>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0D79790D-5B3F-5E18-5A75-4AFD3F4794F2}"/>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BF804ADC-B032-7DC0-D7BF-9589E3ADBC76}"/>
              </a:ext>
            </a:extLst>
          </p:cNvPr>
          <p:cNvSpPr txBox="1"/>
          <p:nvPr/>
        </p:nvSpPr>
        <p:spPr>
          <a:xfrm>
            <a:off x="1092096" y="986790"/>
            <a:ext cx="10567035" cy="4479290"/>
          </a:xfrm>
          <a:prstGeom prst="rect">
            <a:avLst/>
          </a:prstGeom>
        </p:spPr>
        <p:txBody>
          <a:bodyPr wrap="square">
            <a:noAutofit/>
          </a:bodyPr>
          <a:lstStyle/>
          <a:p>
            <a:pPr indent="252095" algn="just" defTabSz="266700">
              <a:lnSpc>
                <a:spcPct val="150000"/>
              </a:lnSpc>
              <a:spcBef>
                <a:spcPts val="700"/>
              </a:spcBef>
              <a:spcAft>
                <a:spcPct val="0"/>
              </a:spcAft>
            </a:pPr>
            <a:r>
              <a:rPr lang="en-US" altLang="zh-CN" b="1" dirty="0">
                <a:solidFill>
                  <a:schemeClr val="accent2"/>
                </a:solidFill>
                <a:latin typeface="华文楷体" panose="02010600040101010101" charset="-122"/>
                <a:ea typeface="华文楷体" panose="02010600040101010101" charset="-122"/>
                <a:cs typeface="华文楷体" panose="02010600040101010101" charset="-122"/>
              </a:rPr>
              <a:t> </a:t>
            </a:r>
            <a:endPar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9" name="灯片编号占位符 6">
            <a:extLst>
              <a:ext uri="{FF2B5EF4-FFF2-40B4-BE49-F238E27FC236}">
                <a16:creationId xmlns:a16="http://schemas.microsoft.com/office/drawing/2014/main" id="{1BECE478-2CDD-ACD4-F7B9-7116CE13330A}"/>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42</a:t>
            </a:fld>
            <a:endParaRPr lang="zh-CN" altLang="en-US" sz="2000" dirty="0">
              <a:solidFill>
                <a:schemeClr val="tx1"/>
              </a:solidFill>
            </a:endParaRPr>
          </a:p>
        </p:txBody>
      </p:sp>
      <p:sp>
        <p:nvSpPr>
          <p:cNvPr id="11" name="Rectangle 4" descr="浅色上对角线">
            <a:extLst>
              <a:ext uri="{FF2B5EF4-FFF2-40B4-BE49-F238E27FC236}">
                <a16:creationId xmlns:a16="http://schemas.microsoft.com/office/drawing/2014/main" id="{17FE1FC3-C2E7-6835-C237-EDE0B80AF3A1}"/>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一、摘要与目录</a:t>
            </a:r>
          </a:p>
        </p:txBody>
      </p:sp>
      <p:sp>
        <p:nvSpPr>
          <p:cNvPr id="16" name="文本框 15">
            <a:extLst>
              <a:ext uri="{FF2B5EF4-FFF2-40B4-BE49-F238E27FC236}">
                <a16:creationId xmlns:a16="http://schemas.microsoft.com/office/drawing/2014/main" id="{5BBAF9E2-E464-0CE9-C088-6C070243E6EF}"/>
              </a:ext>
            </a:extLst>
          </p:cNvPr>
          <p:cNvSpPr txBox="1"/>
          <p:nvPr/>
        </p:nvSpPr>
        <p:spPr>
          <a:xfrm>
            <a:off x="816152" y="803132"/>
            <a:ext cx="11118921" cy="837217"/>
          </a:xfrm>
          <a:prstGeom prst="rect">
            <a:avLst/>
          </a:prstGeom>
          <a:noFill/>
        </p:spPr>
        <p:txBody>
          <a:bodyPr wrap="square">
            <a:spAutoFit/>
          </a:bodyPr>
          <a:lstStyle/>
          <a:p>
            <a:r>
              <a:rPr kumimoji="0" lang="zh-CN" altLang="en-US" sz="2800" b="1" i="0" u="none" strike="noStrike" kern="1200" cap="none" spc="0" normalizeH="0" baseline="0" noProof="0" dirty="0">
                <a:ln>
                  <a:noFill/>
                </a:ln>
                <a:solidFill>
                  <a:srgbClr val="ED7D31"/>
                </a:solidFill>
                <a:effectLst/>
                <a:uLnTx/>
                <a:uFillTx/>
                <a:latin typeface="Times New Roman" panose="02020603050405020304" pitchFamily="18" charset="0"/>
                <a:ea typeface="华文楷体" panose="02010600040101010101" charset="-122"/>
                <a:cs typeface="Times New Roman" panose="02020603050405020304" pitchFamily="18" charset="0"/>
              </a:rPr>
              <a:t>（二）</a:t>
            </a:r>
            <a:r>
              <a:rPr lang="zh-CN" altLang="en-US" sz="2800" b="1" dirty="0">
                <a:solidFill>
                  <a:srgbClr val="ED7D31"/>
                </a:solidFill>
                <a:latin typeface="Times New Roman" panose="02020603050405020304" pitchFamily="18" charset="0"/>
                <a:ea typeface="华文楷体" panose="02010600040101010101" charset="-122"/>
                <a:cs typeface="Times New Roman" panose="02020603050405020304" pitchFamily="18" charset="0"/>
              </a:rPr>
              <a:t>目录</a:t>
            </a:r>
            <a:endParaRPr kumimoji="0" lang="en-US" altLang="zh-CN" sz="2800" b="1" i="0" u="none" strike="noStrike" kern="1200" cap="none" spc="0" normalizeH="0" baseline="0" noProof="0" dirty="0">
              <a:ln>
                <a:noFill/>
              </a:ln>
              <a:solidFill>
                <a:srgbClr val="ED7D31"/>
              </a:solidFill>
              <a:effectLst/>
              <a:uLnTx/>
              <a:uFillTx/>
              <a:latin typeface="Times New Roman" panose="02020603050405020304" pitchFamily="18" charset="0"/>
              <a:ea typeface="华文楷体" panose="02010600040101010101" charset="-122"/>
              <a:cs typeface="Times New Roman" panose="02020603050405020304" pitchFamily="18" charset="0"/>
            </a:endParaRPr>
          </a:p>
          <a:p>
            <a:pPr indent="457200">
              <a:lnSpc>
                <a:spcPct val="110000"/>
              </a:lnSpc>
            </a:pPr>
            <a:endParaRPr lang="zh-CN" altLang="en-US" sz="2000" dirty="0">
              <a:latin typeface="Times New Roman" panose="02020603050405020304" pitchFamily="18" charset="0"/>
              <a:ea typeface="华文楷体" panose="02010600040101010101" charset="-122"/>
              <a:cs typeface="Times New Roman" panose="02020603050405020304" pitchFamily="18" charset="0"/>
            </a:endParaRPr>
          </a:p>
        </p:txBody>
      </p:sp>
      <p:graphicFrame>
        <p:nvGraphicFramePr>
          <p:cNvPr id="2" name="表格 1">
            <a:extLst>
              <a:ext uri="{FF2B5EF4-FFF2-40B4-BE49-F238E27FC236}">
                <a16:creationId xmlns:a16="http://schemas.microsoft.com/office/drawing/2014/main" id="{15A8CE90-A91B-9897-B12A-CF227DE20B06}"/>
              </a:ext>
            </a:extLst>
          </p:cNvPr>
          <p:cNvGraphicFramePr>
            <a:graphicFrameLocks noGrp="1"/>
          </p:cNvGraphicFramePr>
          <p:nvPr>
            <p:extLst>
              <p:ext uri="{D42A27DB-BD31-4B8C-83A1-F6EECF244321}">
                <p14:modId xmlns:p14="http://schemas.microsoft.com/office/powerpoint/2010/main" val="3584508830"/>
              </p:ext>
            </p:extLst>
          </p:nvPr>
        </p:nvGraphicFramePr>
        <p:xfrm>
          <a:off x="838178" y="1337215"/>
          <a:ext cx="5233986" cy="5210510"/>
        </p:xfrm>
        <a:graphic>
          <a:graphicData uri="http://schemas.openxmlformats.org/drawingml/2006/table">
            <a:tbl>
              <a:tblPr>
                <a:tableStyleId>{5C22544A-7EE6-4342-B048-85BDC9FD1C3A}</a:tableStyleId>
              </a:tblPr>
              <a:tblGrid>
                <a:gridCol w="4702141">
                  <a:extLst>
                    <a:ext uri="{9D8B030D-6E8A-4147-A177-3AD203B41FA5}">
                      <a16:colId xmlns:a16="http://schemas.microsoft.com/office/drawing/2014/main" val="1252379763"/>
                    </a:ext>
                  </a:extLst>
                </a:gridCol>
                <a:gridCol w="531845">
                  <a:extLst>
                    <a:ext uri="{9D8B030D-6E8A-4147-A177-3AD203B41FA5}">
                      <a16:colId xmlns:a16="http://schemas.microsoft.com/office/drawing/2014/main" val="2700955809"/>
                    </a:ext>
                  </a:extLst>
                </a:gridCol>
              </a:tblGrid>
              <a:tr h="521051">
                <a:tc>
                  <a:txBody>
                    <a:bodyPr/>
                    <a:lstStyle/>
                    <a:p>
                      <a:pPr marL="0" marR="0" algn="just">
                        <a:lnSpc>
                          <a:spcPts val="1600"/>
                        </a:lnSpc>
                        <a:spcBef>
                          <a:spcPts val="780"/>
                        </a:spcBef>
                        <a:buNone/>
                      </a:pPr>
                      <a:r>
                        <a:rPr lang="zh-CN" altLang="en-US" sz="1200" kern="0" dirty="0">
                          <a:effectLst/>
                        </a:rPr>
                        <a:t>第三部分 受访者支付意愿与支付强度分析</a:t>
                      </a:r>
                      <a:r>
                        <a:rPr lang="en-US" altLang="zh-CN" sz="1200" kern="0" dirty="0">
                          <a:effectLst/>
                        </a:rPr>
                        <a:t>………………………………………</a:t>
                      </a:r>
                      <a:endParaRPr lang="zh-CN" altLang="en-US" sz="1200" kern="100" dirty="0">
                        <a:effectLst/>
                        <a:latin typeface="Times New Roman" panose="02020603050405020304" pitchFamily="18" charset="0"/>
                      </a:endParaRPr>
                    </a:p>
                  </a:txBody>
                  <a:tcPr marL="68580" marR="68580" anchor="ctr"/>
                </a:tc>
                <a:tc>
                  <a:txBody>
                    <a:bodyPr/>
                    <a:lstStyle/>
                    <a:p>
                      <a:pPr marL="0" marR="0" algn="r">
                        <a:lnSpc>
                          <a:spcPts val="1600"/>
                        </a:lnSpc>
                        <a:spcBef>
                          <a:spcPts val="780"/>
                        </a:spcBef>
                        <a:buNone/>
                      </a:pPr>
                      <a:r>
                        <a:rPr lang="en-US" altLang="zh-CN" sz="1200" kern="0">
                          <a:effectLst/>
                        </a:rPr>
                        <a:t>26</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1428254662"/>
                  </a:ext>
                </a:extLst>
              </a:tr>
              <a:tr h="521051">
                <a:tc>
                  <a:txBody>
                    <a:bodyPr/>
                    <a:lstStyle/>
                    <a:p>
                      <a:pPr marL="0" marR="0" indent="140335" algn="just">
                        <a:lnSpc>
                          <a:spcPts val="1600"/>
                        </a:lnSpc>
                        <a:spcBef>
                          <a:spcPts val="400"/>
                        </a:spcBef>
                        <a:buNone/>
                      </a:pPr>
                      <a:r>
                        <a:rPr lang="zh-CN" altLang="en-US" sz="1200" kern="0" dirty="0">
                          <a:effectLst/>
                        </a:rPr>
                        <a:t>一、支付意愿分析 </a:t>
                      </a:r>
                      <a:r>
                        <a:rPr lang="en-US" altLang="zh-CN" sz="1200" kern="0" dirty="0">
                          <a:effectLst/>
                        </a:rPr>
                        <a:t>………………………………………………………………………</a:t>
                      </a:r>
                      <a:endParaRPr lang="zh-CN" altLang="en-US" sz="1200" kern="100" dirty="0">
                        <a:effectLst/>
                        <a:latin typeface="Times New Roman" panose="02020603050405020304" pitchFamily="18" charset="0"/>
                      </a:endParaRPr>
                    </a:p>
                  </a:txBody>
                  <a:tcPr marL="68580" marR="68580" anchor="ctr"/>
                </a:tc>
                <a:tc>
                  <a:txBody>
                    <a:bodyPr/>
                    <a:lstStyle/>
                    <a:p>
                      <a:pPr marL="0" marR="0" algn="r">
                        <a:lnSpc>
                          <a:spcPts val="1600"/>
                        </a:lnSpc>
                        <a:spcBef>
                          <a:spcPts val="400"/>
                        </a:spcBef>
                        <a:buNone/>
                      </a:pPr>
                      <a:r>
                        <a:rPr lang="en-US" altLang="zh-CN" sz="1200" kern="0">
                          <a:effectLst/>
                        </a:rPr>
                        <a:t>26</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1274626927"/>
                  </a:ext>
                </a:extLst>
              </a:tr>
              <a:tr h="521051">
                <a:tc>
                  <a:txBody>
                    <a:bodyPr/>
                    <a:lstStyle/>
                    <a:p>
                      <a:pPr marL="0" marR="0" indent="279400" algn="just">
                        <a:lnSpc>
                          <a:spcPts val="1600"/>
                        </a:lnSpc>
                        <a:buNone/>
                      </a:pPr>
                      <a:r>
                        <a:rPr lang="zh-CN" altLang="en-US" sz="1200" kern="0" dirty="0">
                          <a:effectLst/>
                        </a:rPr>
                        <a:t>（一）研究方法</a:t>
                      </a:r>
                      <a:r>
                        <a:rPr lang="en-US" altLang="zh-CN" sz="1200" kern="0" dirty="0">
                          <a:effectLst/>
                        </a:rPr>
                        <a:t>…………………………………………………………………………</a:t>
                      </a:r>
                      <a:endParaRPr lang="zh-CN" altLang="en-US" sz="1200" kern="100" dirty="0">
                        <a:effectLst/>
                        <a:latin typeface="Times New Roman" panose="02020603050405020304" pitchFamily="18" charset="0"/>
                      </a:endParaRPr>
                    </a:p>
                  </a:txBody>
                  <a:tcPr marL="68580" marR="68580" anchor="ctr"/>
                </a:tc>
                <a:tc>
                  <a:txBody>
                    <a:bodyPr/>
                    <a:lstStyle/>
                    <a:p>
                      <a:pPr marL="0" marR="0" algn="r">
                        <a:lnSpc>
                          <a:spcPts val="1600"/>
                        </a:lnSpc>
                        <a:buNone/>
                      </a:pPr>
                      <a:r>
                        <a:rPr lang="en-US" altLang="zh-CN" sz="1200" kern="0">
                          <a:effectLst/>
                        </a:rPr>
                        <a:t>26</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2357647554"/>
                  </a:ext>
                </a:extLst>
              </a:tr>
              <a:tr h="521051">
                <a:tc>
                  <a:txBody>
                    <a:bodyPr/>
                    <a:lstStyle/>
                    <a:p>
                      <a:pPr marL="0" marR="0" indent="279400" algn="just">
                        <a:lnSpc>
                          <a:spcPts val="1600"/>
                        </a:lnSpc>
                        <a:buNone/>
                      </a:pPr>
                      <a:r>
                        <a:rPr lang="zh-CN" altLang="en-US" sz="1200" kern="0" dirty="0">
                          <a:effectLst/>
                        </a:rPr>
                        <a:t>（二）模型构建</a:t>
                      </a:r>
                      <a:r>
                        <a:rPr lang="en-US" altLang="zh-CN" sz="1200" kern="0" dirty="0">
                          <a:effectLst/>
                        </a:rPr>
                        <a:t>…………………………………………………………………………</a:t>
                      </a:r>
                      <a:endParaRPr lang="zh-CN" altLang="en-US" sz="1200" kern="100" dirty="0">
                        <a:effectLst/>
                        <a:latin typeface="Times New Roman" panose="02020603050405020304" pitchFamily="18" charset="0"/>
                      </a:endParaRPr>
                    </a:p>
                  </a:txBody>
                  <a:tcPr marL="68580" marR="68580" anchor="ctr"/>
                </a:tc>
                <a:tc>
                  <a:txBody>
                    <a:bodyPr/>
                    <a:lstStyle/>
                    <a:p>
                      <a:pPr marL="0" marR="0" algn="r">
                        <a:lnSpc>
                          <a:spcPts val="1600"/>
                        </a:lnSpc>
                        <a:buNone/>
                      </a:pPr>
                      <a:r>
                        <a:rPr lang="en-US" altLang="zh-CN" sz="1200" kern="0">
                          <a:effectLst/>
                        </a:rPr>
                        <a:t>26</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2276919887"/>
                  </a:ext>
                </a:extLst>
              </a:tr>
              <a:tr h="521051">
                <a:tc>
                  <a:txBody>
                    <a:bodyPr/>
                    <a:lstStyle/>
                    <a:p>
                      <a:pPr marL="0" marR="0" indent="279400" algn="just">
                        <a:lnSpc>
                          <a:spcPts val="1600"/>
                        </a:lnSpc>
                        <a:buNone/>
                      </a:pPr>
                      <a:r>
                        <a:rPr lang="zh-CN" altLang="en-US" sz="1200" kern="0" dirty="0">
                          <a:effectLst/>
                        </a:rPr>
                        <a:t>（三）变量处理与选择</a:t>
                      </a:r>
                      <a:r>
                        <a:rPr lang="en-US" altLang="zh-CN" sz="1200" kern="0" dirty="0">
                          <a:effectLst/>
                        </a:rPr>
                        <a:t>…………………………………………………………………</a:t>
                      </a:r>
                      <a:endParaRPr lang="zh-CN" altLang="en-US" sz="1200" kern="100" dirty="0">
                        <a:effectLst/>
                        <a:latin typeface="Times New Roman" panose="02020603050405020304" pitchFamily="18" charset="0"/>
                      </a:endParaRPr>
                    </a:p>
                  </a:txBody>
                  <a:tcPr marL="68580" marR="68580" anchor="ctr"/>
                </a:tc>
                <a:tc>
                  <a:txBody>
                    <a:bodyPr/>
                    <a:lstStyle/>
                    <a:p>
                      <a:pPr marL="0" marR="0" algn="r">
                        <a:lnSpc>
                          <a:spcPts val="1600"/>
                        </a:lnSpc>
                        <a:buNone/>
                      </a:pPr>
                      <a:r>
                        <a:rPr lang="en-US" altLang="zh-CN" sz="1200" kern="0">
                          <a:effectLst/>
                        </a:rPr>
                        <a:t>26</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3124719652"/>
                  </a:ext>
                </a:extLst>
              </a:tr>
              <a:tr h="521051">
                <a:tc>
                  <a:txBody>
                    <a:bodyPr/>
                    <a:lstStyle/>
                    <a:p>
                      <a:pPr marL="0" marR="0" indent="279400" algn="just">
                        <a:lnSpc>
                          <a:spcPts val="1600"/>
                        </a:lnSpc>
                        <a:buNone/>
                      </a:pPr>
                      <a:r>
                        <a:rPr lang="zh-CN" altLang="en-US" sz="1200" kern="0" dirty="0">
                          <a:effectLst/>
                        </a:rPr>
                        <a:t>（四）回归结果与分析</a:t>
                      </a:r>
                      <a:r>
                        <a:rPr lang="en-US" altLang="zh-CN" sz="1200" kern="0" dirty="0">
                          <a:effectLst/>
                        </a:rPr>
                        <a:t>…………………………………………………………………</a:t>
                      </a:r>
                      <a:endParaRPr lang="zh-CN" altLang="en-US" sz="1200" kern="100" dirty="0">
                        <a:effectLst/>
                        <a:latin typeface="Times New Roman" panose="02020603050405020304" pitchFamily="18" charset="0"/>
                      </a:endParaRPr>
                    </a:p>
                  </a:txBody>
                  <a:tcPr marL="68580" marR="68580" anchor="ctr"/>
                </a:tc>
                <a:tc>
                  <a:txBody>
                    <a:bodyPr/>
                    <a:lstStyle/>
                    <a:p>
                      <a:pPr marL="0" marR="0" algn="r">
                        <a:lnSpc>
                          <a:spcPts val="1600"/>
                        </a:lnSpc>
                        <a:buNone/>
                      </a:pPr>
                      <a:r>
                        <a:rPr lang="en-US" altLang="zh-CN" sz="1200" kern="0">
                          <a:effectLst/>
                        </a:rPr>
                        <a:t>28</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470254192"/>
                  </a:ext>
                </a:extLst>
              </a:tr>
              <a:tr h="521051">
                <a:tc>
                  <a:txBody>
                    <a:bodyPr/>
                    <a:lstStyle/>
                    <a:p>
                      <a:pPr marL="0" marR="0" indent="140335" algn="just">
                        <a:lnSpc>
                          <a:spcPts val="1600"/>
                        </a:lnSpc>
                        <a:spcBef>
                          <a:spcPts val="400"/>
                        </a:spcBef>
                        <a:buNone/>
                      </a:pPr>
                      <a:r>
                        <a:rPr lang="zh-CN" altLang="en-US" sz="1200" kern="0" dirty="0">
                          <a:effectLst/>
                        </a:rPr>
                        <a:t>二、</a:t>
                      </a:r>
                      <a:r>
                        <a:rPr lang="en-US" sz="1200" kern="0" dirty="0">
                          <a:effectLst/>
                        </a:rPr>
                        <a:t>WTP</a:t>
                      </a:r>
                      <a:r>
                        <a:rPr lang="zh-CN" altLang="en-US" sz="1200" kern="0" dirty="0">
                          <a:effectLst/>
                        </a:rPr>
                        <a:t>计算</a:t>
                      </a:r>
                      <a:r>
                        <a:rPr lang="en-US" altLang="zh-CN" sz="1200" kern="0" dirty="0">
                          <a:effectLst/>
                        </a:rPr>
                        <a:t>……………………………………………………………………………</a:t>
                      </a:r>
                      <a:endParaRPr lang="zh-CN" altLang="en-US" sz="1200" kern="100" dirty="0">
                        <a:effectLst/>
                        <a:latin typeface="Times New Roman" panose="02020603050405020304" pitchFamily="18" charset="0"/>
                      </a:endParaRPr>
                    </a:p>
                  </a:txBody>
                  <a:tcPr marL="68580" marR="68580" anchor="ctr"/>
                </a:tc>
                <a:tc>
                  <a:txBody>
                    <a:bodyPr/>
                    <a:lstStyle/>
                    <a:p>
                      <a:pPr marL="0" marR="0" algn="r">
                        <a:lnSpc>
                          <a:spcPts val="1600"/>
                        </a:lnSpc>
                        <a:spcBef>
                          <a:spcPts val="400"/>
                        </a:spcBef>
                        <a:buNone/>
                      </a:pPr>
                      <a:r>
                        <a:rPr lang="en-US" altLang="zh-CN" sz="1200" kern="0">
                          <a:effectLst/>
                        </a:rPr>
                        <a:t>30</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3904963909"/>
                  </a:ext>
                </a:extLst>
              </a:tr>
              <a:tr h="521051">
                <a:tc>
                  <a:txBody>
                    <a:bodyPr/>
                    <a:lstStyle/>
                    <a:p>
                      <a:pPr marL="0" marR="0" indent="279400" algn="just">
                        <a:lnSpc>
                          <a:spcPts val="1600"/>
                        </a:lnSpc>
                        <a:buNone/>
                      </a:pPr>
                      <a:r>
                        <a:rPr lang="zh-CN" altLang="en-US" sz="1200" kern="0" dirty="0">
                          <a:effectLst/>
                        </a:rPr>
                        <a:t>（一）支付卡式</a:t>
                      </a:r>
                      <a:r>
                        <a:rPr lang="en-US" altLang="zh-CN" sz="1200" kern="0" dirty="0">
                          <a:effectLst/>
                        </a:rPr>
                        <a:t>…………………………………………………………………………</a:t>
                      </a:r>
                      <a:endParaRPr lang="zh-CN" altLang="en-US" sz="1200" kern="100" dirty="0">
                        <a:effectLst/>
                        <a:latin typeface="Times New Roman" panose="02020603050405020304" pitchFamily="18" charset="0"/>
                      </a:endParaRPr>
                    </a:p>
                  </a:txBody>
                  <a:tcPr marL="68580" marR="68580" anchor="ctr"/>
                </a:tc>
                <a:tc>
                  <a:txBody>
                    <a:bodyPr/>
                    <a:lstStyle/>
                    <a:p>
                      <a:pPr marL="0" marR="0" algn="r">
                        <a:lnSpc>
                          <a:spcPts val="1600"/>
                        </a:lnSpc>
                        <a:buNone/>
                      </a:pPr>
                      <a:r>
                        <a:rPr lang="en-US" altLang="zh-CN" sz="1200" kern="0">
                          <a:effectLst/>
                        </a:rPr>
                        <a:t>31</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3534848264"/>
                  </a:ext>
                </a:extLst>
              </a:tr>
              <a:tr h="521051">
                <a:tc>
                  <a:txBody>
                    <a:bodyPr/>
                    <a:lstStyle/>
                    <a:p>
                      <a:pPr marL="0" marR="0" indent="279400" algn="just">
                        <a:lnSpc>
                          <a:spcPts val="1600"/>
                        </a:lnSpc>
                        <a:buNone/>
                      </a:pPr>
                      <a:r>
                        <a:rPr lang="zh-CN" altLang="en-US" sz="1200" kern="0" dirty="0">
                          <a:effectLst/>
                        </a:rPr>
                        <a:t>（二）单边界二分式</a:t>
                      </a:r>
                      <a:r>
                        <a:rPr lang="en-US" altLang="zh-CN" sz="1200" kern="0" dirty="0">
                          <a:effectLst/>
                        </a:rPr>
                        <a:t>……………………………………………………………………</a:t>
                      </a:r>
                      <a:endParaRPr lang="zh-CN" altLang="en-US" sz="1200" kern="100" dirty="0">
                        <a:effectLst/>
                        <a:latin typeface="Times New Roman" panose="02020603050405020304" pitchFamily="18" charset="0"/>
                      </a:endParaRPr>
                    </a:p>
                  </a:txBody>
                  <a:tcPr marL="68580" marR="68580" anchor="ctr"/>
                </a:tc>
                <a:tc>
                  <a:txBody>
                    <a:bodyPr/>
                    <a:lstStyle/>
                    <a:p>
                      <a:pPr marL="0" marR="0" algn="r">
                        <a:lnSpc>
                          <a:spcPts val="1600"/>
                        </a:lnSpc>
                        <a:buNone/>
                      </a:pPr>
                      <a:r>
                        <a:rPr lang="en-US" altLang="zh-CN" sz="1200" kern="0">
                          <a:effectLst/>
                        </a:rPr>
                        <a:t>35</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1729633143"/>
                  </a:ext>
                </a:extLst>
              </a:tr>
              <a:tr h="521051">
                <a:tc>
                  <a:txBody>
                    <a:bodyPr/>
                    <a:lstStyle/>
                    <a:p>
                      <a:pPr marL="0" marR="0" indent="279400" algn="just">
                        <a:lnSpc>
                          <a:spcPts val="1600"/>
                        </a:lnSpc>
                        <a:buNone/>
                      </a:pPr>
                      <a:r>
                        <a:rPr lang="zh-CN" altLang="en-US" sz="1200" kern="0" dirty="0">
                          <a:effectLst/>
                        </a:rPr>
                        <a:t>（三）双边界二分式</a:t>
                      </a:r>
                      <a:r>
                        <a:rPr lang="en-US" altLang="zh-CN" sz="1200" kern="0" dirty="0">
                          <a:effectLst/>
                        </a:rPr>
                        <a:t>……………………………………………………………………</a:t>
                      </a:r>
                      <a:endParaRPr lang="zh-CN" altLang="en-US" sz="1200" kern="100" dirty="0">
                        <a:effectLst/>
                        <a:latin typeface="Times New Roman" panose="02020603050405020304" pitchFamily="18" charset="0"/>
                      </a:endParaRPr>
                    </a:p>
                  </a:txBody>
                  <a:tcPr marL="68580" marR="68580" anchor="ctr"/>
                </a:tc>
                <a:tc>
                  <a:txBody>
                    <a:bodyPr/>
                    <a:lstStyle/>
                    <a:p>
                      <a:pPr marL="0" marR="0" algn="r">
                        <a:lnSpc>
                          <a:spcPts val="1600"/>
                        </a:lnSpc>
                        <a:buNone/>
                      </a:pPr>
                      <a:r>
                        <a:rPr lang="en-US" altLang="zh-CN" sz="1200" kern="0" dirty="0">
                          <a:effectLst/>
                        </a:rPr>
                        <a:t>36</a:t>
                      </a:r>
                      <a:endParaRPr lang="zh-CN" altLang="en-US" sz="12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63083873"/>
                  </a:ext>
                </a:extLst>
              </a:tr>
            </a:tbl>
          </a:graphicData>
        </a:graphic>
      </p:graphicFrame>
      <p:graphicFrame>
        <p:nvGraphicFramePr>
          <p:cNvPr id="12" name="表格 11">
            <a:extLst>
              <a:ext uri="{FF2B5EF4-FFF2-40B4-BE49-F238E27FC236}">
                <a16:creationId xmlns:a16="http://schemas.microsoft.com/office/drawing/2014/main" id="{5D91087B-D837-5B8D-4B47-2E497B66D9DF}"/>
              </a:ext>
            </a:extLst>
          </p:cNvPr>
          <p:cNvGraphicFramePr>
            <a:graphicFrameLocks noGrp="1"/>
          </p:cNvGraphicFramePr>
          <p:nvPr>
            <p:extLst>
              <p:ext uri="{D42A27DB-BD31-4B8C-83A1-F6EECF244321}">
                <p14:modId xmlns:p14="http://schemas.microsoft.com/office/powerpoint/2010/main" val="1738647760"/>
              </p:ext>
            </p:extLst>
          </p:nvPr>
        </p:nvGraphicFramePr>
        <p:xfrm>
          <a:off x="6351564" y="1337215"/>
          <a:ext cx="5469844" cy="5210514"/>
        </p:xfrm>
        <a:graphic>
          <a:graphicData uri="http://schemas.openxmlformats.org/drawingml/2006/table">
            <a:tbl>
              <a:tblPr>
                <a:tableStyleId>{5C22544A-7EE6-4342-B048-85BDC9FD1C3A}</a:tableStyleId>
              </a:tblPr>
              <a:tblGrid>
                <a:gridCol w="5185061">
                  <a:extLst>
                    <a:ext uri="{9D8B030D-6E8A-4147-A177-3AD203B41FA5}">
                      <a16:colId xmlns:a16="http://schemas.microsoft.com/office/drawing/2014/main" val="3875371300"/>
                    </a:ext>
                  </a:extLst>
                </a:gridCol>
                <a:gridCol w="284783">
                  <a:extLst>
                    <a:ext uri="{9D8B030D-6E8A-4147-A177-3AD203B41FA5}">
                      <a16:colId xmlns:a16="http://schemas.microsoft.com/office/drawing/2014/main" val="3635302853"/>
                    </a:ext>
                  </a:extLst>
                </a:gridCol>
              </a:tblGrid>
              <a:tr h="257009">
                <a:tc>
                  <a:txBody>
                    <a:bodyPr/>
                    <a:lstStyle/>
                    <a:p>
                      <a:pPr marL="0" marR="0" algn="just">
                        <a:lnSpc>
                          <a:spcPts val="1600"/>
                        </a:lnSpc>
                        <a:spcBef>
                          <a:spcPts val="780"/>
                        </a:spcBef>
                        <a:buNone/>
                      </a:pPr>
                      <a:r>
                        <a:rPr lang="zh-CN" altLang="en-US" sz="1200" kern="0" dirty="0">
                          <a:effectLst/>
                        </a:rPr>
                        <a:t>第四部分 结论和建议</a:t>
                      </a:r>
                      <a:r>
                        <a:rPr lang="en-US" altLang="zh-CN" sz="1200" kern="0" dirty="0">
                          <a:effectLst/>
                        </a:rPr>
                        <a:t>………………………………………………………………</a:t>
                      </a:r>
                      <a:endParaRPr lang="zh-CN" altLang="en-US" sz="1200" kern="100" dirty="0">
                        <a:effectLst/>
                        <a:latin typeface="Times New Roman" panose="02020603050405020304" pitchFamily="18" charset="0"/>
                      </a:endParaRPr>
                    </a:p>
                  </a:txBody>
                  <a:tcPr marL="40326" marR="40326" marT="26884" marB="26884" anchor="ctr"/>
                </a:tc>
                <a:tc>
                  <a:txBody>
                    <a:bodyPr/>
                    <a:lstStyle/>
                    <a:p>
                      <a:pPr marL="0" marR="0" algn="r">
                        <a:lnSpc>
                          <a:spcPts val="1600"/>
                        </a:lnSpc>
                        <a:spcBef>
                          <a:spcPts val="780"/>
                        </a:spcBef>
                        <a:buNone/>
                      </a:pPr>
                      <a:r>
                        <a:rPr lang="en-US" altLang="zh-CN" sz="1200" kern="0">
                          <a:effectLst/>
                        </a:rPr>
                        <a:t>39</a:t>
                      </a:r>
                      <a:endParaRPr lang="zh-CN" altLang="en-US" sz="1200" kern="100">
                        <a:effectLst/>
                        <a:latin typeface="Times New Roman" panose="02020603050405020304" pitchFamily="18" charset="0"/>
                      </a:endParaRPr>
                    </a:p>
                  </a:txBody>
                  <a:tcPr marL="40326" marR="40326" marT="26884" marB="26884" anchor="ctr"/>
                </a:tc>
                <a:extLst>
                  <a:ext uri="{0D108BD9-81ED-4DB2-BD59-A6C34878D82A}">
                    <a16:rowId xmlns:a16="http://schemas.microsoft.com/office/drawing/2014/main" val="3177758780"/>
                  </a:ext>
                </a:extLst>
              </a:tr>
              <a:tr h="257009">
                <a:tc>
                  <a:txBody>
                    <a:bodyPr/>
                    <a:lstStyle/>
                    <a:p>
                      <a:pPr marL="0" marR="0" indent="140335" algn="just">
                        <a:lnSpc>
                          <a:spcPts val="1600"/>
                        </a:lnSpc>
                        <a:spcBef>
                          <a:spcPts val="400"/>
                        </a:spcBef>
                        <a:buNone/>
                      </a:pPr>
                      <a:r>
                        <a:rPr lang="zh-CN" altLang="en-US" sz="1200" kern="0" dirty="0">
                          <a:effectLst/>
                        </a:rPr>
                        <a:t>一、结论 </a:t>
                      </a:r>
                      <a:r>
                        <a:rPr lang="en-US" altLang="zh-CN" sz="1200" kern="0" dirty="0">
                          <a:effectLst/>
                        </a:rPr>
                        <a:t>…………………………………………………………………………………</a:t>
                      </a:r>
                      <a:endParaRPr lang="zh-CN" altLang="en-US" sz="1200" kern="100" dirty="0">
                        <a:effectLst/>
                        <a:latin typeface="Times New Roman" panose="02020603050405020304" pitchFamily="18" charset="0"/>
                      </a:endParaRPr>
                    </a:p>
                  </a:txBody>
                  <a:tcPr marL="40326" marR="40326" marT="26884" marB="26884" anchor="ctr"/>
                </a:tc>
                <a:tc>
                  <a:txBody>
                    <a:bodyPr/>
                    <a:lstStyle/>
                    <a:p>
                      <a:pPr marL="0" marR="0" algn="r">
                        <a:lnSpc>
                          <a:spcPts val="1600"/>
                        </a:lnSpc>
                        <a:spcBef>
                          <a:spcPts val="400"/>
                        </a:spcBef>
                        <a:buNone/>
                      </a:pPr>
                      <a:r>
                        <a:rPr lang="en-US" altLang="zh-CN" sz="1200" kern="0">
                          <a:effectLst/>
                        </a:rPr>
                        <a:t>39</a:t>
                      </a:r>
                      <a:endParaRPr lang="zh-CN" altLang="en-US" sz="1200" kern="100">
                        <a:effectLst/>
                        <a:latin typeface="Times New Roman" panose="02020603050405020304" pitchFamily="18" charset="0"/>
                      </a:endParaRPr>
                    </a:p>
                  </a:txBody>
                  <a:tcPr marL="40326" marR="40326" marT="26884" marB="26884" anchor="ctr"/>
                </a:tc>
                <a:extLst>
                  <a:ext uri="{0D108BD9-81ED-4DB2-BD59-A6C34878D82A}">
                    <a16:rowId xmlns:a16="http://schemas.microsoft.com/office/drawing/2014/main" val="3844662918"/>
                  </a:ext>
                </a:extLst>
              </a:tr>
              <a:tr h="305705">
                <a:tc>
                  <a:txBody>
                    <a:bodyPr/>
                    <a:lstStyle/>
                    <a:p>
                      <a:pPr marL="0" marR="0" indent="279400" algn="just">
                        <a:lnSpc>
                          <a:spcPts val="1600"/>
                        </a:lnSpc>
                        <a:buNone/>
                      </a:pPr>
                      <a:r>
                        <a:rPr lang="zh-CN" altLang="en-US" sz="1200" kern="0" dirty="0">
                          <a:effectLst/>
                        </a:rPr>
                        <a:t>（一）天津市民十分重视生态建设</a:t>
                      </a:r>
                      <a:r>
                        <a:rPr lang="en-US" altLang="zh-CN" sz="1200" kern="0" dirty="0">
                          <a:effectLst/>
                        </a:rPr>
                        <a:t>……………………………………………………</a:t>
                      </a:r>
                      <a:endParaRPr lang="zh-CN" altLang="en-US" sz="1200" kern="100" dirty="0">
                        <a:effectLst/>
                        <a:latin typeface="Times New Roman" panose="02020603050405020304" pitchFamily="18" charset="0"/>
                      </a:endParaRPr>
                    </a:p>
                  </a:txBody>
                  <a:tcPr marL="40326" marR="40326" marT="26884" marB="26884" anchor="ctr"/>
                </a:tc>
                <a:tc>
                  <a:txBody>
                    <a:bodyPr/>
                    <a:lstStyle/>
                    <a:p>
                      <a:pPr marL="0" marR="0" algn="r">
                        <a:lnSpc>
                          <a:spcPts val="1600"/>
                        </a:lnSpc>
                        <a:buNone/>
                      </a:pPr>
                      <a:r>
                        <a:rPr lang="en-US" altLang="zh-CN" sz="1200" kern="0">
                          <a:effectLst/>
                        </a:rPr>
                        <a:t>39</a:t>
                      </a:r>
                      <a:endParaRPr lang="zh-CN" altLang="en-US" sz="1200" kern="100">
                        <a:effectLst/>
                        <a:latin typeface="Times New Roman" panose="02020603050405020304" pitchFamily="18" charset="0"/>
                      </a:endParaRPr>
                    </a:p>
                  </a:txBody>
                  <a:tcPr marL="40326" marR="40326" marT="26884" marB="26884" anchor="ctr"/>
                </a:tc>
                <a:extLst>
                  <a:ext uri="{0D108BD9-81ED-4DB2-BD59-A6C34878D82A}">
                    <a16:rowId xmlns:a16="http://schemas.microsoft.com/office/drawing/2014/main" val="4162798002"/>
                  </a:ext>
                </a:extLst>
              </a:tr>
              <a:tr h="305705">
                <a:tc>
                  <a:txBody>
                    <a:bodyPr/>
                    <a:lstStyle/>
                    <a:p>
                      <a:pPr marL="0" marR="0" indent="279400" algn="just">
                        <a:lnSpc>
                          <a:spcPts val="1600"/>
                        </a:lnSpc>
                        <a:buNone/>
                      </a:pPr>
                      <a:r>
                        <a:rPr lang="zh-CN" altLang="en-US" sz="1200" kern="0" dirty="0">
                          <a:effectLst/>
                        </a:rPr>
                        <a:t>（二）天津市生态建设还需加强</a:t>
                      </a:r>
                      <a:r>
                        <a:rPr lang="en-US" altLang="zh-CN" sz="1200" kern="0" dirty="0">
                          <a:effectLst/>
                        </a:rPr>
                        <a:t>………………………………………………………</a:t>
                      </a:r>
                      <a:endParaRPr lang="zh-CN" altLang="en-US" sz="1200" kern="100" dirty="0">
                        <a:effectLst/>
                        <a:latin typeface="Times New Roman" panose="02020603050405020304" pitchFamily="18" charset="0"/>
                      </a:endParaRPr>
                    </a:p>
                  </a:txBody>
                  <a:tcPr marL="40326" marR="40326" marT="26884" marB="26884" anchor="ctr"/>
                </a:tc>
                <a:tc>
                  <a:txBody>
                    <a:bodyPr/>
                    <a:lstStyle/>
                    <a:p>
                      <a:pPr marL="0" marR="0" algn="r">
                        <a:lnSpc>
                          <a:spcPts val="1600"/>
                        </a:lnSpc>
                        <a:buNone/>
                      </a:pPr>
                      <a:r>
                        <a:rPr lang="en-US" altLang="zh-CN" sz="1200" kern="0">
                          <a:effectLst/>
                        </a:rPr>
                        <a:t>39</a:t>
                      </a:r>
                      <a:endParaRPr lang="zh-CN" altLang="en-US" sz="1200" kern="100">
                        <a:effectLst/>
                        <a:latin typeface="Times New Roman" panose="02020603050405020304" pitchFamily="18" charset="0"/>
                      </a:endParaRPr>
                    </a:p>
                  </a:txBody>
                  <a:tcPr marL="40326" marR="40326" marT="26884" marB="26884" anchor="ctr"/>
                </a:tc>
                <a:extLst>
                  <a:ext uri="{0D108BD9-81ED-4DB2-BD59-A6C34878D82A}">
                    <a16:rowId xmlns:a16="http://schemas.microsoft.com/office/drawing/2014/main" val="1385672507"/>
                  </a:ext>
                </a:extLst>
              </a:tr>
              <a:tr h="305705">
                <a:tc>
                  <a:txBody>
                    <a:bodyPr/>
                    <a:lstStyle/>
                    <a:p>
                      <a:pPr marL="0" marR="0" indent="279400" algn="just">
                        <a:lnSpc>
                          <a:spcPts val="1600"/>
                        </a:lnSpc>
                        <a:buNone/>
                      </a:pPr>
                      <a:r>
                        <a:rPr lang="zh-CN" altLang="en-US" sz="1200" kern="0" dirty="0">
                          <a:effectLst/>
                        </a:rPr>
                        <a:t>（三）政府应加强绿色生态屏障宣传工作</a:t>
                      </a:r>
                      <a:r>
                        <a:rPr lang="en-US" altLang="zh-CN" sz="1200" kern="0" dirty="0">
                          <a:effectLst/>
                        </a:rPr>
                        <a:t>……………………………………………</a:t>
                      </a:r>
                      <a:endParaRPr lang="zh-CN" altLang="en-US" sz="1200" kern="100" dirty="0">
                        <a:effectLst/>
                        <a:latin typeface="Times New Roman" panose="02020603050405020304" pitchFamily="18" charset="0"/>
                      </a:endParaRPr>
                    </a:p>
                  </a:txBody>
                  <a:tcPr marL="40326" marR="40326" marT="26884" marB="26884" anchor="ctr"/>
                </a:tc>
                <a:tc>
                  <a:txBody>
                    <a:bodyPr/>
                    <a:lstStyle/>
                    <a:p>
                      <a:pPr marL="0" marR="0" algn="r">
                        <a:lnSpc>
                          <a:spcPts val="1600"/>
                        </a:lnSpc>
                        <a:buNone/>
                      </a:pPr>
                      <a:r>
                        <a:rPr lang="en-US" altLang="zh-CN" sz="1200" kern="0">
                          <a:effectLst/>
                        </a:rPr>
                        <a:t>39</a:t>
                      </a:r>
                      <a:endParaRPr lang="zh-CN" altLang="en-US" sz="1200" kern="100">
                        <a:effectLst/>
                        <a:latin typeface="Times New Roman" panose="02020603050405020304" pitchFamily="18" charset="0"/>
                      </a:endParaRPr>
                    </a:p>
                  </a:txBody>
                  <a:tcPr marL="40326" marR="40326" marT="26884" marB="26884" anchor="ctr"/>
                </a:tc>
                <a:extLst>
                  <a:ext uri="{0D108BD9-81ED-4DB2-BD59-A6C34878D82A}">
                    <a16:rowId xmlns:a16="http://schemas.microsoft.com/office/drawing/2014/main" val="3700279396"/>
                  </a:ext>
                </a:extLst>
              </a:tr>
              <a:tr h="305705">
                <a:tc>
                  <a:txBody>
                    <a:bodyPr/>
                    <a:lstStyle/>
                    <a:p>
                      <a:pPr marL="0" marR="0" indent="279400" algn="just">
                        <a:lnSpc>
                          <a:spcPts val="1600"/>
                        </a:lnSpc>
                        <a:buNone/>
                      </a:pPr>
                      <a:r>
                        <a:rPr lang="zh-CN" altLang="en-US" sz="1200" kern="0" dirty="0">
                          <a:effectLst/>
                        </a:rPr>
                        <a:t>（四）市民个体特征影响支付意愿</a:t>
                      </a:r>
                      <a:r>
                        <a:rPr lang="en-US" altLang="zh-CN" sz="1200" kern="0" dirty="0">
                          <a:effectLst/>
                        </a:rPr>
                        <a:t>……………………………………………………</a:t>
                      </a:r>
                      <a:endParaRPr lang="zh-CN" altLang="en-US" sz="1200" kern="100" dirty="0">
                        <a:effectLst/>
                        <a:latin typeface="Times New Roman" panose="02020603050405020304" pitchFamily="18" charset="0"/>
                      </a:endParaRPr>
                    </a:p>
                  </a:txBody>
                  <a:tcPr marL="40326" marR="40326" marT="26884" marB="26884" anchor="ctr"/>
                </a:tc>
                <a:tc>
                  <a:txBody>
                    <a:bodyPr/>
                    <a:lstStyle/>
                    <a:p>
                      <a:pPr marL="0" marR="0" algn="r">
                        <a:lnSpc>
                          <a:spcPts val="1600"/>
                        </a:lnSpc>
                        <a:buNone/>
                      </a:pPr>
                      <a:r>
                        <a:rPr lang="en-US" altLang="zh-CN" sz="1200" kern="0">
                          <a:effectLst/>
                        </a:rPr>
                        <a:t>39</a:t>
                      </a:r>
                      <a:endParaRPr lang="zh-CN" altLang="en-US" sz="1200" kern="100">
                        <a:effectLst/>
                        <a:latin typeface="Times New Roman" panose="02020603050405020304" pitchFamily="18" charset="0"/>
                      </a:endParaRPr>
                    </a:p>
                  </a:txBody>
                  <a:tcPr marL="40326" marR="40326" marT="26884" marB="26884" anchor="ctr"/>
                </a:tc>
                <a:extLst>
                  <a:ext uri="{0D108BD9-81ED-4DB2-BD59-A6C34878D82A}">
                    <a16:rowId xmlns:a16="http://schemas.microsoft.com/office/drawing/2014/main" val="938842582"/>
                  </a:ext>
                </a:extLst>
              </a:tr>
              <a:tr h="305705">
                <a:tc>
                  <a:txBody>
                    <a:bodyPr/>
                    <a:lstStyle/>
                    <a:p>
                      <a:pPr marL="0" marR="0" indent="279400" algn="just">
                        <a:lnSpc>
                          <a:spcPts val="1600"/>
                        </a:lnSpc>
                        <a:buNone/>
                      </a:pPr>
                      <a:r>
                        <a:rPr lang="zh-CN" altLang="en-US" sz="1200" kern="0">
                          <a:effectLst/>
                        </a:rPr>
                        <a:t>（五）市民环保态度影响支付意愿</a:t>
                      </a:r>
                      <a:r>
                        <a:rPr lang="en-US" altLang="zh-CN" sz="1200" kern="0">
                          <a:effectLst/>
                        </a:rPr>
                        <a:t>……………………………………………………</a:t>
                      </a:r>
                      <a:endParaRPr lang="zh-CN" altLang="en-US" sz="1200" kern="100">
                        <a:effectLst/>
                        <a:latin typeface="Times New Roman" panose="02020603050405020304" pitchFamily="18" charset="0"/>
                      </a:endParaRPr>
                    </a:p>
                  </a:txBody>
                  <a:tcPr marL="40326" marR="40326" marT="26884" marB="26884" anchor="ctr"/>
                </a:tc>
                <a:tc>
                  <a:txBody>
                    <a:bodyPr/>
                    <a:lstStyle/>
                    <a:p>
                      <a:pPr marL="0" marR="0" algn="r">
                        <a:lnSpc>
                          <a:spcPts val="1600"/>
                        </a:lnSpc>
                        <a:buNone/>
                      </a:pPr>
                      <a:r>
                        <a:rPr lang="en-US" altLang="zh-CN" sz="1200" kern="0">
                          <a:effectLst/>
                        </a:rPr>
                        <a:t>40</a:t>
                      </a:r>
                      <a:endParaRPr lang="zh-CN" altLang="en-US" sz="1200" kern="100">
                        <a:effectLst/>
                        <a:latin typeface="Times New Roman" panose="02020603050405020304" pitchFamily="18" charset="0"/>
                      </a:endParaRPr>
                    </a:p>
                  </a:txBody>
                  <a:tcPr marL="40326" marR="40326" marT="26884" marB="26884" anchor="ctr"/>
                </a:tc>
                <a:extLst>
                  <a:ext uri="{0D108BD9-81ED-4DB2-BD59-A6C34878D82A}">
                    <a16:rowId xmlns:a16="http://schemas.microsoft.com/office/drawing/2014/main" val="4215551189"/>
                  </a:ext>
                </a:extLst>
              </a:tr>
              <a:tr h="257009">
                <a:tc>
                  <a:txBody>
                    <a:bodyPr/>
                    <a:lstStyle/>
                    <a:p>
                      <a:pPr marL="0" marR="0" indent="279400" algn="just">
                        <a:lnSpc>
                          <a:spcPts val="1600"/>
                        </a:lnSpc>
                        <a:buNone/>
                      </a:pPr>
                      <a:r>
                        <a:rPr lang="zh-CN" altLang="en-US" sz="1200" kern="0" dirty="0">
                          <a:effectLst/>
                        </a:rPr>
                        <a:t>（六）不同引导方式下</a:t>
                      </a:r>
                      <a:r>
                        <a:rPr lang="en-US" altLang="zh-CN" sz="1200" kern="0" dirty="0">
                          <a:effectLst/>
                        </a:rPr>
                        <a:t>WTP</a:t>
                      </a:r>
                      <a:r>
                        <a:rPr lang="zh-CN" altLang="en-US" sz="1200" kern="0" dirty="0">
                          <a:effectLst/>
                        </a:rPr>
                        <a:t>差异较大</a:t>
                      </a:r>
                      <a:r>
                        <a:rPr lang="en-US" altLang="zh-CN" sz="1200" kern="0" dirty="0">
                          <a:effectLst/>
                        </a:rPr>
                        <a:t>…………………………………………………</a:t>
                      </a:r>
                      <a:endParaRPr lang="zh-CN" altLang="en-US" sz="1200" kern="100" dirty="0">
                        <a:effectLst/>
                        <a:latin typeface="Times New Roman" panose="02020603050405020304" pitchFamily="18" charset="0"/>
                      </a:endParaRPr>
                    </a:p>
                  </a:txBody>
                  <a:tcPr marL="40326" marR="40326" marT="26884" marB="26884" anchor="ctr"/>
                </a:tc>
                <a:tc>
                  <a:txBody>
                    <a:bodyPr/>
                    <a:lstStyle/>
                    <a:p>
                      <a:pPr marL="0" marR="0" algn="r">
                        <a:lnSpc>
                          <a:spcPts val="1600"/>
                        </a:lnSpc>
                        <a:buNone/>
                      </a:pPr>
                      <a:r>
                        <a:rPr lang="en-US" altLang="zh-CN" sz="1200" kern="0">
                          <a:effectLst/>
                        </a:rPr>
                        <a:t>40</a:t>
                      </a:r>
                      <a:endParaRPr lang="zh-CN" altLang="en-US" sz="1200" kern="100">
                        <a:effectLst/>
                        <a:latin typeface="Times New Roman" panose="02020603050405020304" pitchFamily="18" charset="0"/>
                      </a:endParaRPr>
                    </a:p>
                  </a:txBody>
                  <a:tcPr marL="40326" marR="40326" marT="26884" marB="26884" anchor="ctr"/>
                </a:tc>
                <a:extLst>
                  <a:ext uri="{0D108BD9-81ED-4DB2-BD59-A6C34878D82A}">
                    <a16:rowId xmlns:a16="http://schemas.microsoft.com/office/drawing/2014/main" val="1598326713"/>
                  </a:ext>
                </a:extLst>
              </a:tr>
              <a:tr h="257009">
                <a:tc>
                  <a:txBody>
                    <a:bodyPr/>
                    <a:lstStyle/>
                    <a:p>
                      <a:pPr marL="0" marR="0" indent="140335" algn="just">
                        <a:lnSpc>
                          <a:spcPts val="1600"/>
                        </a:lnSpc>
                        <a:spcBef>
                          <a:spcPts val="400"/>
                        </a:spcBef>
                        <a:buNone/>
                      </a:pPr>
                      <a:r>
                        <a:rPr lang="zh-CN" altLang="en-US" sz="1200" kern="0">
                          <a:effectLst/>
                        </a:rPr>
                        <a:t>二、建议 </a:t>
                      </a:r>
                      <a:r>
                        <a:rPr lang="en-US" altLang="zh-CN" sz="1200" kern="0">
                          <a:effectLst/>
                        </a:rPr>
                        <a:t>…………………………………………………………………………………</a:t>
                      </a:r>
                      <a:endParaRPr lang="zh-CN" altLang="en-US" sz="1200" kern="100">
                        <a:effectLst/>
                        <a:latin typeface="Times New Roman" panose="02020603050405020304" pitchFamily="18" charset="0"/>
                      </a:endParaRPr>
                    </a:p>
                  </a:txBody>
                  <a:tcPr marL="40326" marR="40326" marT="26884" marB="26884" anchor="ctr"/>
                </a:tc>
                <a:tc>
                  <a:txBody>
                    <a:bodyPr/>
                    <a:lstStyle/>
                    <a:p>
                      <a:pPr marL="0" marR="0" algn="r">
                        <a:lnSpc>
                          <a:spcPts val="1600"/>
                        </a:lnSpc>
                        <a:spcBef>
                          <a:spcPts val="400"/>
                        </a:spcBef>
                        <a:buNone/>
                      </a:pPr>
                      <a:r>
                        <a:rPr lang="en-US" altLang="zh-CN" sz="1200" kern="0">
                          <a:effectLst/>
                        </a:rPr>
                        <a:t>40</a:t>
                      </a:r>
                      <a:endParaRPr lang="zh-CN" altLang="en-US" sz="1200" kern="100">
                        <a:effectLst/>
                        <a:latin typeface="Times New Roman" panose="02020603050405020304" pitchFamily="18" charset="0"/>
                      </a:endParaRPr>
                    </a:p>
                  </a:txBody>
                  <a:tcPr marL="40326" marR="40326" marT="26884" marB="26884" anchor="ctr"/>
                </a:tc>
                <a:extLst>
                  <a:ext uri="{0D108BD9-81ED-4DB2-BD59-A6C34878D82A}">
                    <a16:rowId xmlns:a16="http://schemas.microsoft.com/office/drawing/2014/main" val="3090532844"/>
                  </a:ext>
                </a:extLst>
              </a:tr>
              <a:tr h="305705">
                <a:tc>
                  <a:txBody>
                    <a:bodyPr/>
                    <a:lstStyle/>
                    <a:p>
                      <a:pPr marL="0" marR="0" indent="279400" algn="just">
                        <a:lnSpc>
                          <a:spcPts val="1600"/>
                        </a:lnSpc>
                        <a:buNone/>
                      </a:pPr>
                      <a:r>
                        <a:rPr lang="zh-CN" altLang="en-US" sz="1200" kern="0" dirty="0">
                          <a:effectLst/>
                        </a:rPr>
                        <a:t>（一）进一步加强绿色生态建设</a:t>
                      </a:r>
                      <a:r>
                        <a:rPr lang="en-US" altLang="zh-CN" sz="1200" kern="0" dirty="0">
                          <a:effectLst/>
                        </a:rPr>
                        <a:t>………………………………………………………</a:t>
                      </a:r>
                      <a:endParaRPr lang="zh-CN" altLang="en-US" sz="1200" kern="100" dirty="0">
                        <a:effectLst/>
                        <a:latin typeface="Times New Roman" panose="02020603050405020304" pitchFamily="18" charset="0"/>
                      </a:endParaRPr>
                    </a:p>
                  </a:txBody>
                  <a:tcPr marL="40326" marR="40326" marT="26884" marB="26884" anchor="ctr"/>
                </a:tc>
                <a:tc>
                  <a:txBody>
                    <a:bodyPr/>
                    <a:lstStyle/>
                    <a:p>
                      <a:pPr marL="0" marR="0" algn="r">
                        <a:lnSpc>
                          <a:spcPts val="1600"/>
                        </a:lnSpc>
                        <a:buNone/>
                      </a:pPr>
                      <a:r>
                        <a:rPr lang="en-US" altLang="zh-CN" sz="1200" kern="0">
                          <a:effectLst/>
                        </a:rPr>
                        <a:t>40</a:t>
                      </a:r>
                      <a:endParaRPr lang="zh-CN" altLang="en-US" sz="1200" kern="100">
                        <a:effectLst/>
                        <a:latin typeface="Times New Roman" panose="02020603050405020304" pitchFamily="18" charset="0"/>
                      </a:endParaRPr>
                    </a:p>
                  </a:txBody>
                  <a:tcPr marL="40326" marR="40326" marT="26884" marB="26884" anchor="ctr"/>
                </a:tc>
                <a:extLst>
                  <a:ext uri="{0D108BD9-81ED-4DB2-BD59-A6C34878D82A}">
                    <a16:rowId xmlns:a16="http://schemas.microsoft.com/office/drawing/2014/main" val="2988559765"/>
                  </a:ext>
                </a:extLst>
              </a:tr>
              <a:tr h="305705">
                <a:tc>
                  <a:txBody>
                    <a:bodyPr/>
                    <a:lstStyle/>
                    <a:p>
                      <a:pPr marL="0" marR="0" indent="279400" algn="just">
                        <a:lnSpc>
                          <a:spcPts val="1600"/>
                        </a:lnSpc>
                        <a:buNone/>
                      </a:pPr>
                      <a:r>
                        <a:rPr lang="zh-CN" altLang="en-US" sz="1200" kern="0">
                          <a:effectLst/>
                        </a:rPr>
                        <a:t>（二）加强宣传生态文明建设理念</a:t>
                      </a:r>
                      <a:r>
                        <a:rPr lang="en-US" altLang="zh-CN" sz="1200" kern="0">
                          <a:effectLst/>
                        </a:rPr>
                        <a:t>……………………………………………………</a:t>
                      </a:r>
                      <a:endParaRPr lang="zh-CN" altLang="en-US" sz="1200" kern="100">
                        <a:effectLst/>
                        <a:latin typeface="Times New Roman" panose="02020603050405020304" pitchFamily="18" charset="0"/>
                      </a:endParaRPr>
                    </a:p>
                  </a:txBody>
                  <a:tcPr marL="40326" marR="40326" marT="26884" marB="26884" anchor="ctr"/>
                </a:tc>
                <a:tc>
                  <a:txBody>
                    <a:bodyPr/>
                    <a:lstStyle/>
                    <a:p>
                      <a:pPr marL="0" marR="0" algn="r">
                        <a:lnSpc>
                          <a:spcPts val="1600"/>
                        </a:lnSpc>
                        <a:buNone/>
                      </a:pPr>
                      <a:r>
                        <a:rPr lang="en-US" altLang="zh-CN" sz="1200" kern="0">
                          <a:effectLst/>
                        </a:rPr>
                        <a:t>40</a:t>
                      </a:r>
                      <a:endParaRPr lang="zh-CN" altLang="en-US" sz="1200" kern="100">
                        <a:effectLst/>
                        <a:latin typeface="Times New Roman" panose="02020603050405020304" pitchFamily="18" charset="0"/>
                      </a:endParaRPr>
                    </a:p>
                  </a:txBody>
                  <a:tcPr marL="40326" marR="40326" marT="26884" marB="26884" anchor="ctr"/>
                </a:tc>
                <a:extLst>
                  <a:ext uri="{0D108BD9-81ED-4DB2-BD59-A6C34878D82A}">
                    <a16:rowId xmlns:a16="http://schemas.microsoft.com/office/drawing/2014/main" val="3920320052"/>
                  </a:ext>
                </a:extLst>
              </a:tr>
              <a:tr h="305705">
                <a:tc>
                  <a:txBody>
                    <a:bodyPr/>
                    <a:lstStyle/>
                    <a:p>
                      <a:pPr marL="0" marR="0" indent="279400" algn="just">
                        <a:lnSpc>
                          <a:spcPts val="1600"/>
                        </a:lnSpc>
                        <a:buNone/>
                      </a:pPr>
                      <a:r>
                        <a:rPr lang="zh-CN" altLang="en-US" sz="1200" kern="0">
                          <a:effectLst/>
                        </a:rPr>
                        <a:t>（三）众志成城多方筹集资金</a:t>
                      </a:r>
                      <a:r>
                        <a:rPr lang="en-US" altLang="zh-CN" sz="1200" kern="0">
                          <a:effectLst/>
                        </a:rPr>
                        <a:t>…………………………………………………………</a:t>
                      </a:r>
                      <a:endParaRPr lang="zh-CN" altLang="en-US" sz="1200" kern="100">
                        <a:effectLst/>
                        <a:latin typeface="Times New Roman" panose="02020603050405020304" pitchFamily="18" charset="0"/>
                      </a:endParaRPr>
                    </a:p>
                  </a:txBody>
                  <a:tcPr marL="40326" marR="40326" marT="26884" marB="26884" anchor="ctr"/>
                </a:tc>
                <a:tc>
                  <a:txBody>
                    <a:bodyPr/>
                    <a:lstStyle/>
                    <a:p>
                      <a:pPr marL="0" marR="0" algn="r">
                        <a:lnSpc>
                          <a:spcPts val="1600"/>
                        </a:lnSpc>
                        <a:buNone/>
                      </a:pPr>
                      <a:r>
                        <a:rPr lang="en-US" altLang="zh-CN" sz="1200" kern="0">
                          <a:effectLst/>
                        </a:rPr>
                        <a:t>41</a:t>
                      </a:r>
                      <a:endParaRPr lang="zh-CN" altLang="en-US" sz="1200" kern="100">
                        <a:effectLst/>
                        <a:latin typeface="Times New Roman" panose="02020603050405020304" pitchFamily="18" charset="0"/>
                      </a:endParaRPr>
                    </a:p>
                  </a:txBody>
                  <a:tcPr marL="40326" marR="40326" marT="26884" marB="26884" anchor="ctr"/>
                </a:tc>
                <a:extLst>
                  <a:ext uri="{0D108BD9-81ED-4DB2-BD59-A6C34878D82A}">
                    <a16:rowId xmlns:a16="http://schemas.microsoft.com/office/drawing/2014/main" val="548244534"/>
                  </a:ext>
                </a:extLst>
              </a:tr>
              <a:tr h="305705">
                <a:tc>
                  <a:txBody>
                    <a:bodyPr/>
                    <a:lstStyle/>
                    <a:p>
                      <a:pPr marL="0" marR="0" indent="279400" algn="just">
                        <a:lnSpc>
                          <a:spcPts val="1600"/>
                        </a:lnSpc>
                        <a:buNone/>
                      </a:pPr>
                      <a:r>
                        <a:rPr lang="zh-CN" altLang="en-US" sz="1200" kern="0" dirty="0">
                          <a:effectLst/>
                        </a:rPr>
                        <a:t>（四）加大统筹推进建设力度</a:t>
                      </a:r>
                      <a:r>
                        <a:rPr lang="en-US" altLang="zh-CN" sz="1200" kern="0" dirty="0">
                          <a:effectLst/>
                        </a:rPr>
                        <a:t>…………………………………………………………</a:t>
                      </a:r>
                      <a:endParaRPr lang="zh-CN" altLang="en-US" sz="1200" kern="100" dirty="0">
                        <a:effectLst/>
                        <a:latin typeface="Times New Roman" panose="02020603050405020304" pitchFamily="18" charset="0"/>
                      </a:endParaRPr>
                    </a:p>
                  </a:txBody>
                  <a:tcPr marL="40326" marR="40326" marT="26884" marB="26884" anchor="ctr"/>
                </a:tc>
                <a:tc>
                  <a:txBody>
                    <a:bodyPr/>
                    <a:lstStyle/>
                    <a:p>
                      <a:pPr marL="0" marR="0" algn="r">
                        <a:lnSpc>
                          <a:spcPts val="1600"/>
                        </a:lnSpc>
                        <a:buNone/>
                      </a:pPr>
                      <a:r>
                        <a:rPr lang="en-US" altLang="zh-CN" sz="1200" kern="0">
                          <a:effectLst/>
                        </a:rPr>
                        <a:t>41</a:t>
                      </a:r>
                      <a:endParaRPr lang="zh-CN" altLang="en-US" sz="1200" kern="100">
                        <a:effectLst/>
                        <a:latin typeface="Times New Roman" panose="02020603050405020304" pitchFamily="18" charset="0"/>
                      </a:endParaRPr>
                    </a:p>
                  </a:txBody>
                  <a:tcPr marL="40326" marR="40326" marT="26884" marB="26884" anchor="ctr"/>
                </a:tc>
                <a:extLst>
                  <a:ext uri="{0D108BD9-81ED-4DB2-BD59-A6C34878D82A}">
                    <a16:rowId xmlns:a16="http://schemas.microsoft.com/office/drawing/2014/main" val="1148845882"/>
                  </a:ext>
                </a:extLst>
              </a:tr>
              <a:tr h="305705">
                <a:tc>
                  <a:txBody>
                    <a:bodyPr/>
                    <a:lstStyle/>
                    <a:p>
                      <a:pPr marL="0" marR="0" indent="279400" algn="just">
                        <a:lnSpc>
                          <a:spcPts val="1600"/>
                        </a:lnSpc>
                        <a:buNone/>
                      </a:pPr>
                      <a:r>
                        <a:rPr lang="zh-CN" altLang="en-US" sz="1200" kern="0">
                          <a:effectLst/>
                        </a:rPr>
                        <a:t>（五）建立混合式财政转移支付体系</a:t>
                      </a:r>
                      <a:r>
                        <a:rPr lang="en-US" altLang="zh-CN" sz="1200" kern="0">
                          <a:effectLst/>
                        </a:rPr>
                        <a:t>…………………………………………………</a:t>
                      </a:r>
                      <a:endParaRPr lang="zh-CN" altLang="en-US" sz="1200" kern="100">
                        <a:effectLst/>
                        <a:latin typeface="Times New Roman" panose="02020603050405020304" pitchFamily="18" charset="0"/>
                      </a:endParaRPr>
                    </a:p>
                  </a:txBody>
                  <a:tcPr marL="40326" marR="40326" marT="26884" marB="26884" anchor="ctr"/>
                </a:tc>
                <a:tc>
                  <a:txBody>
                    <a:bodyPr/>
                    <a:lstStyle/>
                    <a:p>
                      <a:pPr marL="0" marR="0" algn="r">
                        <a:lnSpc>
                          <a:spcPts val="1600"/>
                        </a:lnSpc>
                        <a:buNone/>
                      </a:pPr>
                      <a:r>
                        <a:rPr lang="en-US" altLang="zh-CN" sz="1200" kern="0">
                          <a:effectLst/>
                        </a:rPr>
                        <a:t>41</a:t>
                      </a:r>
                      <a:endParaRPr lang="zh-CN" altLang="en-US" sz="1200" kern="100">
                        <a:effectLst/>
                        <a:latin typeface="Times New Roman" panose="02020603050405020304" pitchFamily="18" charset="0"/>
                      </a:endParaRPr>
                    </a:p>
                  </a:txBody>
                  <a:tcPr marL="40326" marR="40326" marT="26884" marB="26884" anchor="ctr"/>
                </a:tc>
                <a:extLst>
                  <a:ext uri="{0D108BD9-81ED-4DB2-BD59-A6C34878D82A}">
                    <a16:rowId xmlns:a16="http://schemas.microsoft.com/office/drawing/2014/main" val="1761347923"/>
                  </a:ext>
                </a:extLst>
              </a:tr>
              <a:tr h="305705">
                <a:tc>
                  <a:txBody>
                    <a:bodyPr/>
                    <a:lstStyle/>
                    <a:p>
                      <a:pPr marL="0" marR="0" indent="279400" algn="just">
                        <a:lnSpc>
                          <a:spcPts val="1600"/>
                        </a:lnSpc>
                        <a:buNone/>
                      </a:pPr>
                      <a:r>
                        <a:rPr lang="zh-CN" altLang="en-US" sz="1200" kern="0" dirty="0">
                          <a:effectLst/>
                        </a:rPr>
                        <a:t>（六）实现多样化支付选择途径</a:t>
                      </a:r>
                      <a:r>
                        <a:rPr lang="en-US" altLang="zh-CN" sz="1200" kern="0" dirty="0">
                          <a:effectLst/>
                        </a:rPr>
                        <a:t>………………………………………………………</a:t>
                      </a:r>
                      <a:endParaRPr lang="zh-CN" altLang="en-US" sz="1200" kern="100" dirty="0">
                        <a:effectLst/>
                        <a:latin typeface="Times New Roman" panose="02020603050405020304" pitchFamily="18" charset="0"/>
                      </a:endParaRPr>
                    </a:p>
                  </a:txBody>
                  <a:tcPr marL="40326" marR="40326" marT="26884" marB="26884" anchor="ctr"/>
                </a:tc>
                <a:tc>
                  <a:txBody>
                    <a:bodyPr/>
                    <a:lstStyle/>
                    <a:p>
                      <a:pPr marL="0" marR="0" algn="r">
                        <a:lnSpc>
                          <a:spcPts val="1600"/>
                        </a:lnSpc>
                        <a:buNone/>
                      </a:pPr>
                      <a:r>
                        <a:rPr lang="en-US" altLang="zh-CN" sz="1200" kern="0">
                          <a:effectLst/>
                        </a:rPr>
                        <a:t>42</a:t>
                      </a:r>
                      <a:endParaRPr lang="zh-CN" altLang="en-US" sz="1200" kern="100">
                        <a:effectLst/>
                        <a:latin typeface="Times New Roman" panose="02020603050405020304" pitchFamily="18" charset="0"/>
                      </a:endParaRPr>
                    </a:p>
                  </a:txBody>
                  <a:tcPr marL="40326" marR="40326" marT="26884" marB="26884" anchor="ctr"/>
                </a:tc>
                <a:extLst>
                  <a:ext uri="{0D108BD9-81ED-4DB2-BD59-A6C34878D82A}">
                    <a16:rowId xmlns:a16="http://schemas.microsoft.com/office/drawing/2014/main" val="2105382843"/>
                  </a:ext>
                </a:extLst>
              </a:tr>
              <a:tr h="305705">
                <a:tc>
                  <a:txBody>
                    <a:bodyPr/>
                    <a:lstStyle/>
                    <a:p>
                      <a:pPr marL="0" marR="0" indent="279400" algn="just">
                        <a:lnSpc>
                          <a:spcPts val="1600"/>
                        </a:lnSpc>
                        <a:buNone/>
                      </a:pPr>
                      <a:r>
                        <a:rPr lang="zh-CN" altLang="en-US" sz="1200" kern="0" dirty="0">
                          <a:effectLst/>
                        </a:rPr>
                        <a:t>（七）健全和完善公众生态参与制度</a:t>
                      </a:r>
                      <a:r>
                        <a:rPr lang="en-US" altLang="zh-CN" sz="1200" kern="0" dirty="0">
                          <a:effectLst/>
                        </a:rPr>
                        <a:t>…………………………………………………</a:t>
                      </a:r>
                      <a:endParaRPr lang="zh-CN" altLang="en-US" sz="1200" kern="100" dirty="0">
                        <a:effectLst/>
                        <a:latin typeface="Times New Roman" panose="02020603050405020304" pitchFamily="18" charset="0"/>
                      </a:endParaRPr>
                    </a:p>
                  </a:txBody>
                  <a:tcPr marL="40326" marR="40326" marT="26884" marB="26884" anchor="ctr"/>
                </a:tc>
                <a:tc>
                  <a:txBody>
                    <a:bodyPr/>
                    <a:lstStyle/>
                    <a:p>
                      <a:pPr marL="0" marR="0" algn="r">
                        <a:lnSpc>
                          <a:spcPts val="1600"/>
                        </a:lnSpc>
                        <a:buNone/>
                      </a:pPr>
                      <a:r>
                        <a:rPr lang="en-US" altLang="zh-CN" sz="1200" kern="0">
                          <a:effectLst/>
                        </a:rPr>
                        <a:t>42</a:t>
                      </a:r>
                      <a:endParaRPr lang="zh-CN" altLang="en-US" sz="1200" kern="100">
                        <a:effectLst/>
                        <a:latin typeface="Times New Roman" panose="02020603050405020304" pitchFamily="18" charset="0"/>
                      </a:endParaRPr>
                    </a:p>
                  </a:txBody>
                  <a:tcPr marL="40326" marR="40326" marT="26884" marB="26884" anchor="ctr"/>
                </a:tc>
                <a:extLst>
                  <a:ext uri="{0D108BD9-81ED-4DB2-BD59-A6C34878D82A}">
                    <a16:rowId xmlns:a16="http://schemas.microsoft.com/office/drawing/2014/main" val="3175502450"/>
                  </a:ext>
                </a:extLst>
              </a:tr>
              <a:tr h="257009">
                <a:tc>
                  <a:txBody>
                    <a:bodyPr/>
                    <a:lstStyle/>
                    <a:p>
                      <a:pPr marL="0" marR="0" algn="just">
                        <a:lnSpc>
                          <a:spcPts val="1600"/>
                        </a:lnSpc>
                        <a:spcBef>
                          <a:spcPts val="780"/>
                        </a:spcBef>
                        <a:buNone/>
                      </a:pPr>
                      <a:r>
                        <a:rPr lang="zh-CN" altLang="en-US" sz="1200" kern="0">
                          <a:effectLst/>
                        </a:rPr>
                        <a:t>参考文献 </a:t>
                      </a:r>
                      <a:r>
                        <a:rPr lang="en-US" altLang="zh-CN" sz="1200" kern="0">
                          <a:effectLst/>
                        </a:rPr>
                        <a:t>……………………………………………………………………………</a:t>
                      </a:r>
                      <a:endParaRPr lang="zh-CN" altLang="en-US" sz="1200" kern="100">
                        <a:effectLst/>
                        <a:latin typeface="Times New Roman" panose="02020603050405020304" pitchFamily="18" charset="0"/>
                      </a:endParaRPr>
                    </a:p>
                  </a:txBody>
                  <a:tcPr marL="40326" marR="40326" marT="26884" marB="26884" anchor="ctr"/>
                </a:tc>
                <a:tc>
                  <a:txBody>
                    <a:bodyPr/>
                    <a:lstStyle/>
                    <a:p>
                      <a:pPr marL="0" marR="0" algn="r">
                        <a:lnSpc>
                          <a:spcPts val="1600"/>
                        </a:lnSpc>
                        <a:spcBef>
                          <a:spcPts val="780"/>
                        </a:spcBef>
                        <a:buNone/>
                      </a:pPr>
                      <a:r>
                        <a:rPr lang="en-US" altLang="zh-CN" sz="1200" kern="0">
                          <a:effectLst/>
                        </a:rPr>
                        <a:t>43</a:t>
                      </a:r>
                      <a:endParaRPr lang="zh-CN" altLang="en-US" sz="1200" kern="100">
                        <a:effectLst/>
                        <a:latin typeface="Times New Roman" panose="02020603050405020304" pitchFamily="18" charset="0"/>
                      </a:endParaRPr>
                    </a:p>
                  </a:txBody>
                  <a:tcPr marL="40326" marR="40326" marT="26884" marB="26884" anchor="ctr"/>
                </a:tc>
                <a:extLst>
                  <a:ext uri="{0D108BD9-81ED-4DB2-BD59-A6C34878D82A}">
                    <a16:rowId xmlns:a16="http://schemas.microsoft.com/office/drawing/2014/main" val="1230513358"/>
                  </a:ext>
                </a:extLst>
              </a:tr>
              <a:tr h="257009">
                <a:tc>
                  <a:txBody>
                    <a:bodyPr/>
                    <a:lstStyle/>
                    <a:p>
                      <a:pPr marL="0" marR="0" algn="just">
                        <a:lnSpc>
                          <a:spcPts val="1600"/>
                        </a:lnSpc>
                        <a:spcBef>
                          <a:spcPts val="780"/>
                        </a:spcBef>
                        <a:buNone/>
                      </a:pPr>
                      <a:r>
                        <a:rPr lang="zh-CN" altLang="en-US" sz="1200" kern="0" dirty="0">
                          <a:effectLst/>
                        </a:rPr>
                        <a:t>附录 </a:t>
                      </a:r>
                      <a:r>
                        <a:rPr lang="en-US" altLang="zh-CN" sz="1200" kern="0" dirty="0">
                          <a:effectLst/>
                        </a:rPr>
                        <a:t>…………………………………………………………………………………</a:t>
                      </a:r>
                      <a:endParaRPr lang="zh-CN" altLang="en-US" sz="1200" kern="100" dirty="0">
                        <a:effectLst/>
                        <a:latin typeface="Times New Roman" panose="02020603050405020304" pitchFamily="18" charset="0"/>
                      </a:endParaRPr>
                    </a:p>
                  </a:txBody>
                  <a:tcPr marL="40326" marR="40326" marT="26884" marB="26884" anchor="ctr"/>
                </a:tc>
                <a:tc>
                  <a:txBody>
                    <a:bodyPr/>
                    <a:lstStyle/>
                    <a:p>
                      <a:pPr marL="0" marR="0" algn="r">
                        <a:lnSpc>
                          <a:spcPts val="1600"/>
                        </a:lnSpc>
                        <a:spcBef>
                          <a:spcPts val="780"/>
                        </a:spcBef>
                        <a:buNone/>
                      </a:pPr>
                      <a:r>
                        <a:rPr lang="en-US" altLang="zh-CN" sz="1200" kern="0" dirty="0">
                          <a:effectLst/>
                        </a:rPr>
                        <a:t>45</a:t>
                      </a:r>
                      <a:endParaRPr lang="zh-CN" altLang="en-US" sz="1200" kern="100" dirty="0">
                        <a:effectLst/>
                        <a:latin typeface="Times New Roman" panose="02020603050405020304" pitchFamily="18" charset="0"/>
                      </a:endParaRPr>
                    </a:p>
                  </a:txBody>
                  <a:tcPr marL="40326" marR="40326" marT="26884" marB="26884" anchor="ctr"/>
                </a:tc>
                <a:extLst>
                  <a:ext uri="{0D108BD9-81ED-4DB2-BD59-A6C34878D82A}">
                    <a16:rowId xmlns:a16="http://schemas.microsoft.com/office/drawing/2014/main" val="3950600384"/>
                  </a:ext>
                </a:extLst>
              </a:tr>
            </a:tbl>
          </a:graphicData>
        </a:graphic>
      </p:graphicFrame>
    </p:spTree>
    <p:extLst>
      <p:ext uri="{BB962C8B-B14F-4D97-AF65-F5344CB8AC3E}">
        <p14:creationId xmlns:p14="http://schemas.microsoft.com/office/powerpoint/2010/main" val="409455148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C3D0D6-9611-A758-7948-E70D2D7D9F94}"/>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7AAF725B-196E-6E2D-FD1F-A5CDA10CE551}"/>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838AC17B-718E-A538-8FA0-A943BC33BE8C}"/>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8F67827E-9608-F4DA-A201-8870EA1C1AD3}"/>
              </a:ext>
            </a:extLst>
          </p:cNvPr>
          <p:cNvSpPr txBox="1"/>
          <p:nvPr/>
        </p:nvSpPr>
        <p:spPr>
          <a:xfrm>
            <a:off x="3927529" y="1351492"/>
            <a:ext cx="5576658" cy="3438586"/>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dirty="0">
                <a:solidFill>
                  <a:prstClr val="black"/>
                </a:solidFill>
                <a:latin typeface="华文楷体" panose="02010600040101010101" charset="-122"/>
                <a:ea typeface="华文楷体" panose="02010600040101010101" charset="-122"/>
              </a:rPr>
              <a:t>（一）调查背景</a:t>
            </a:r>
          </a:p>
          <a:p>
            <a:pPr indent="252095" algn="just" defTabSz="266700">
              <a:lnSpc>
                <a:spcPct val="150000"/>
              </a:lnSpc>
              <a:spcBef>
                <a:spcPts val="700"/>
              </a:spcBef>
              <a:spcAft>
                <a:spcPct val="0"/>
              </a:spcAft>
            </a:pPr>
            <a:r>
              <a:rPr lang="zh-CN" altLang="en-US" sz="2800" dirty="0">
                <a:solidFill>
                  <a:prstClr val="black"/>
                </a:solidFill>
                <a:latin typeface="华文楷体" panose="02010600040101010101" charset="-122"/>
                <a:ea typeface="华文楷体" panose="02010600040101010101" charset="-122"/>
              </a:rPr>
              <a:t>（二）文献综述</a:t>
            </a:r>
          </a:p>
          <a:p>
            <a:pPr indent="252095" algn="just" defTabSz="266700">
              <a:lnSpc>
                <a:spcPct val="150000"/>
              </a:lnSpc>
              <a:spcBef>
                <a:spcPts val="700"/>
              </a:spcBef>
              <a:spcAft>
                <a:spcPct val="0"/>
              </a:spcAft>
            </a:pPr>
            <a:r>
              <a:rPr lang="zh-CN" altLang="en-US" sz="2800" dirty="0">
                <a:solidFill>
                  <a:prstClr val="black"/>
                </a:solidFill>
                <a:latin typeface="华文楷体" panose="02010600040101010101" charset="-122"/>
                <a:ea typeface="华文楷体" panose="02010600040101010101" charset="-122"/>
              </a:rPr>
              <a:t>（三）调查目的与意义</a:t>
            </a:r>
          </a:p>
          <a:p>
            <a:pPr indent="252095" algn="just" defTabSz="266700">
              <a:lnSpc>
                <a:spcPct val="150000"/>
              </a:lnSpc>
              <a:spcBef>
                <a:spcPts val="700"/>
              </a:spcBef>
              <a:spcAft>
                <a:spcPct val="0"/>
              </a:spcAft>
            </a:pPr>
            <a:r>
              <a:rPr lang="zh-CN" altLang="en-US" sz="2800" dirty="0">
                <a:solidFill>
                  <a:prstClr val="black"/>
                </a:solidFill>
                <a:latin typeface="华文楷体" panose="02010600040101010101" charset="-122"/>
                <a:ea typeface="华文楷体" panose="02010600040101010101" charset="-122"/>
              </a:rPr>
              <a:t>（四）调查与研究方法</a:t>
            </a:r>
            <a:endParaRPr lang="en-US" altLang="zh-CN" sz="2800" dirty="0">
              <a:solidFill>
                <a:prstClr val="black"/>
              </a:solidFill>
              <a:latin typeface="华文楷体" panose="02010600040101010101" charset="-122"/>
              <a:ea typeface="华文楷体" panose="02010600040101010101" charset="-122"/>
            </a:endParaRPr>
          </a:p>
          <a:p>
            <a:pPr indent="252095" algn="just" defTabSz="266700">
              <a:lnSpc>
                <a:spcPct val="150000"/>
              </a:lnSpc>
              <a:spcBef>
                <a:spcPts val="700"/>
              </a:spcBef>
              <a:spcAft>
                <a:spcPct val="0"/>
              </a:spcAft>
            </a:pPr>
            <a:r>
              <a:rPr lang="zh-CN" altLang="en-US" sz="2800" dirty="0">
                <a:solidFill>
                  <a:prstClr val="black"/>
                </a:solidFill>
                <a:latin typeface="华文楷体" panose="02010600040101010101" charset="-122"/>
                <a:ea typeface="华文楷体" panose="02010600040101010101" charset="-122"/>
              </a:rPr>
              <a:t>（五）问卷质量分析</a:t>
            </a:r>
          </a:p>
          <a:p>
            <a:pPr indent="252095" algn="just" defTabSz="266700">
              <a:lnSpc>
                <a:spcPct val="150000"/>
              </a:lnSpc>
              <a:spcBef>
                <a:spcPts val="700"/>
              </a:spcBef>
              <a:spcAft>
                <a:spcPct val="0"/>
              </a:spcAft>
            </a:pPr>
            <a:endParaRPr lang="zh-CN" altLang="en-US" dirty="0"/>
          </a:p>
          <a:p>
            <a:pPr indent="252095" algn="just" defTabSz="266700">
              <a:lnSpc>
                <a:spcPct val="150000"/>
              </a:lnSpc>
              <a:spcBef>
                <a:spcPts val="700"/>
              </a:spcBef>
              <a:spcAft>
                <a:spcPct val="0"/>
              </a:spcAft>
            </a:pPr>
            <a:endParaRPr lang="zh-CN" altLang="en-US" dirty="0"/>
          </a:p>
          <a:p>
            <a:pPr indent="252095" algn="just" defTabSz="266700">
              <a:lnSpc>
                <a:spcPct val="150000"/>
              </a:lnSpc>
              <a:spcBef>
                <a:spcPts val="700"/>
              </a:spcBef>
              <a:spcAft>
                <a:spcPct val="0"/>
              </a:spcAft>
            </a:pPr>
            <a:endParaRPr lang="zh-CN" altLang="en-US" dirty="0"/>
          </a:p>
          <a:p>
            <a:pPr indent="252095" algn="just" defTabSz="266700">
              <a:lnSpc>
                <a:spcPct val="150000"/>
              </a:lnSpc>
              <a:spcBef>
                <a:spcPts val="700"/>
              </a:spcBef>
              <a:spcAft>
                <a:spcPct val="0"/>
              </a:spcAft>
            </a:pP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4" name="矩形 3">
            <a:extLst>
              <a:ext uri="{FF2B5EF4-FFF2-40B4-BE49-F238E27FC236}">
                <a16:creationId xmlns:a16="http://schemas.microsoft.com/office/drawing/2014/main" id="{E5313759-BA3A-C6D5-6AD7-C1493D409D15}"/>
              </a:ext>
            </a:extLst>
          </p:cNvPr>
          <p:cNvSpPr/>
          <p:nvPr/>
        </p:nvSpPr>
        <p:spPr>
          <a:xfrm>
            <a:off x="-43284" y="864235"/>
            <a:ext cx="445770" cy="2540000"/>
          </a:xfrm>
          <a:prstGeom prst="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9DA542A2-EDCD-E4BF-D11F-CC84BCDD930D}"/>
              </a:ext>
            </a:extLst>
          </p:cNvPr>
          <p:cNvSpPr/>
          <p:nvPr/>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9" name="灯片编号占位符 6">
            <a:extLst>
              <a:ext uri="{FF2B5EF4-FFF2-40B4-BE49-F238E27FC236}">
                <a16:creationId xmlns:a16="http://schemas.microsoft.com/office/drawing/2014/main" id="{F785A22F-A73F-3A51-089B-CB8F13F22FC9}"/>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43</a:t>
            </a:fld>
            <a:endParaRPr lang="zh-CN" altLang="en-US" sz="2000" dirty="0">
              <a:solidFill>
                <a:schemeClr val="tx1"/>
              </a:solidFill>
            </a:endParaRPr>
          </a:p>
        </p:txBody>
      </p:sp>
      <p:sp>
        <p:nvSpPr>
          <p:cNvPr id="10" name="Rectangle 4" descr="浅色上对角线">
            <a:extLst>
              <a:ext uri="{FF2B5EF4-FFF2-40B4-BE49-F238E27FC236}">
                <a16:creationId xmlns:a16="http://schemas.microsoft.com/office/drawing/2014/main" id="{C20D0AA6-D1E4-6BB7-6994-555554FB98DB}"/>
              </a:ext>
            </a:extLst>
          </p:cNvPr>
          <p:cNvSpPr>
            <a:spLocks noChangeArrowheads="1"/>
          </p:cNvSpPr>
          <p:nvPr/>
        </p:nvSpPr>
        <p:spPr bwMode="auto">
          <a:xfrm>
            <a:off x="861591" y="107576"/>
            <a:ext cx="6131876"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二、调查项目概述部分</a:t>
            </a:r>
          </a:p>
        </p:txBody>
      </p:sp>
    </p:spTree>
    <p:extLst>
      <p:ext uri="{BB962C8B-B14F-4D97-AF65-F5344CB8AC3E}">
        <p14:creationId xmlns:p14="http://schemas.microsoft.com/office/powerpoint/2010/main" val="42217094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C3D0D6-9611-A758-7948-E70D2D7D9F94}"/>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7AAF725B-196E-6E2D-FD1F-A5CDA10CE551}"/>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838AC17B-718E-A538-8FA0-A943BC33BE8C}"/>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8F67827E-9608-F4DA-A201-8870EA1C1AD3}"/>
              </a:ext>
            </a:extLst>
          </p:cNvPr>
          <p:cNvSpPr txBox="1"/>
          <p:nvPr/>
        </p:nvSpPr>
        <p:spPr>
          <a:xfrm>
            <a:off x="812269" y="911860"/>
            <a:ext cx="11117264" cy="5590540"/>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a:t>
            </a:r>
            <a:r>
              <a:rPr lang="zh-CN" altLang="en-US" sz="2800" b="1" dirty="0">
                <a:solidFill>
                  <a:schemeClr val="accent2"/>
                </a:solidFill>
                <a:latin typeface="华文楷体" panose="02010600040101010101" charset="-122"/>
                <a:ea typeface="华文楷体" panose="02010600040101010101" charset="-122"/>
              </a:rPr>
              <a:t>一）受访者基本信息对投入要素</a:t>
            </a:r>
            <a:endParaRPr lang="en-US" altLang="zh-CN" sz="2800" b="1" dirty="0">
              <a:solidFill>
                <a:schemeClr val="accent2"/>
              </a:solidFill>
              <a:latin typeface="华文楷体" panose="02010600040101010101" charset="-122"/>
              <a:ea typeface="华文楷体" panose="02010600040101010101" charset="-122"/>
            </a:endParaRPr>
          </a:p>
          <a:p>
            <a:pPr indent="457200" algn="just" defTabSz="266700">
              <a:lnSpc>
                <a:spcPct val="150000"/>
              </a:lnSpc>
              <a:spcBef>
                <a:spcPts val="700"/>
              </a:spcBef>
              <a:spcAft>
                <a:spcPct val="0"/>
              </a:spcAft>
            </a:pPr>
            <a:r>
              <a:rPr lang="zh-CN" altLang="en-US" sz="2200" dirty="0">
                <a:latin typeface="华文楷体" panose="02010600040101010101" charset="-122"/>
                <a:ea typeface="华文楷体" panose="02010600040101010101" charset="-122"/>
              </a:rPr>
              <a:t>先从在津居住情况、居住地所在区和居住年限等判断是否常住居民，为分析居住特征对支付意愿的影响提供基础。随后就受访者性别、年龄、职业、受教育程度、收入等展开分析，评估其覆盖度和代表性，为其后的列联分析做准备。</a:t>
            </a:r>
            <a:endParaRPr lang="en-US" altLang="zh-CN" sz="2200" dirty="0">
              <a:latin typeface="华文楷体" panose="02010600040101010101" charset="-122"/>
              <a:ea typeface="华文楷体" panose="02010600040101010101" charset="-122"/>
            </a:endParaRPr>
          </a:p>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rPr>
              <a:t>（二）受访者生态环境保护的认知与态度</a:t>
            </a:r>
            <a:endParaRPr lang="en-US" altLang="zh-CN" sz="2800" b="1" dirty="0">
              <a:solidFill>
                <a:schemeClr val="accent2"/>
              </a:solidFill>
              <a:latin typeface="华文楷体" panose="02010600040101010101" charset="-122"/>
              <a:ea typeface="华文楷体" panose="02010600040101010101" charset="-122"/>
            </a:endParaRPr>
          </a:p>
          <a:p>
            <a:pPr indent="457200" algn="just" defTabSz="266700">
              <a:lnSpc>
                <a:spcPct val="150000"/>
              </a:lnSpc>
              <a:spcBef>
                <a:spcPts val="700"/>
              </a:spcBef>
              <a:spcAft>
                <a:spcPct val="0"/>
              </a:spcAft>
            </a:pPr>
            <a:r>
              <a:rPr lang="zh-CN" altLang="en-US" sz="2200" dirty="0">
                <a:latin typeface="华文楷体" panose="02010600040101010101" charset="-122"/>
                <a:ea typeface="华文楷体" panose="02010600040101010101" charset="-122"/>
              </a:rPr>
              <a:t>首先，考察受访者对环保的整体态度。</a:t>
            </a:r>
          </a:p>
          <a:p>
            <a:pPr indent="457200" algn="just" defTabSz="266700">
              <a:lnSpc>
                <a:spcPct val="150000"/>
              </a:lnSpc>
              <a:spcBef>
                <a:spcPts val="700"/>
              </a:spcBef>
              <a:spcAft>
                <a:spcPct val="0"/>
              </a:spcAft>
            </a:pPr>
            <a:r>
              <a:rPr lang="zh-CN" altLang="en-US" sz="2200" dirty="0">
                <a:latin typeface="华文楷体" panose="02010600040101010101" charset="-122"/>
                <a:ea typeface="华文楷体" panose="02010600040101010101" charset="-122"/>
              </a:rPr>
              <a:t>随后，直接考察天津市民对绿色生态屏障的认知和态度。</a:t>
            </a:r>
          </a:p>
          <a:p>
            <a:pPr indent="457200" algn="just" defTabSz="266700">
              <a:lnSpc>
                <a:spcPct val="150000"/>
              </a:lnSpc>
              <a:spcBef>
                <a:spcPts val="700"/>
              </a:spcBef>
              <a:spcAft>
                <a:spcPct val="0"/>
              </a:spcAft>
            </a:pPr>
            <a:r>
              <a:rPr lang="zh-CN" altLang="en-US" sz="2200" dirty="0">
                <a:latin typeface="华文楷体" panose="02010600040101010101" charset="-122"/>
                <a:ea typeface="华文楷体" panose="02010600040101010101" charset="-122"/>
              </a:rPr>
              <a:t>最后，初步考察支付意愿的影响因素。</a:t>
            </a:r>
          </a:p>
          <a:p>
            <a:pPr indent="252095" algn="just" defTabSz="266700">
              <a:lnSpc>
                <a:spcPct val="150000"/>
              </a:lnSpc>
              <a:spcBef>
                <a:spcPts val="700"/>
              </a:spcBef>
              <a:spcAft>
                <a:spcPct val="0"/>
              </a:spcAft>
            </a:pPr>
            <a:endParaRPr lang="zh-CN" altLang="en-US" dirty="0"/>
          </a:p>
          <a:p>
            <a:pPr indent="252095" algn="just" defTabSz="266700">
              <a:lnSpc>
                <a:spcPct val="150000"/>
              </a:lnSpc>
              <a:spcBef>
                <a:spcPts val="700"/>
              </a:spcBef>
              <a:spcAft>
                <a:spcPct val="0"/>
              </a:spcAft>
            </a:pPr>
            <a:endParaRPr lang="zh-CN" altLang="en-US" dirty="0"/>
          </a:p>
          <a:p>
            <a:pPr indent="252095" algn="just" defTabSz="266700">
              <a:lnSpc>
                <a:spcPct val="150000"/>
              </a:lnSpc>
              <a:spcBef>
                <a:spcPts val="700"/>
              </a:spcBef>
              <a:spcAft>
                <a:spcPct val="0"/>
              </a:spcAft>
            </a:pP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4" name="矩形 3">
            <a:extLst>
              <a:ext uri="{FF2B5EF4-FFF2-40B4-BE49-F238E27FC236}">
                <a16:creationId xmlns:a16="http://schemas.microsoft.com/office/drawing/2014/main" id="{E5313759-BA3A-C6D5-6AD7-C1493D409D15}"/>
              </a:ext>
            </a:extLst>
          </p:cNvPr>
          <p:cNvSpPr/>
          <p:nvPr/>
        </p:nvSpPr>
        <p:spPr>
          <a:xfrm>
            <a:off x="-43284" y="864235"/>
            <a:ext cx="445770" cy="2540000"/>
          </a:xfrm>
          <a:prstGeom prst="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9DA542A2-EDCD-E4BF-D11F-CC84BCDD930D}"/>
              </a:ext>
            </a:extLst>
          </p:cNvPr>
          <p:cNvSpPr/>
          <p:nvPr/>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9" name="灯片编号占位符 6">
            <a:extLst>
              <a:ext uri="{FF2B5EF4-FFF2-40B4-BE49-F238E27FC236}">
                <a16:creationId xmlns:a16="http://schemas.microsoft.com/office/drawing/2014/main" id="{F785A22F-A73F-3A51-089B-CB8F13F22FC9}"/>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44</a:t>
            </a:fld>
            <a:endParaRPr lang="zh-CN" altLang="en-US" sz="2000" dirty="0">
              <a:solidFill>
                <a:schemeClr val="tx1"/>
              </a:solidFill>
            </a:endParaRPr>
          </a:p>
        </p:txBody>
      </p:sp>
      <p:sp>
        <p:nvSpPr>
          <p:cNvPr id="10" name="Rectangle 4" descr="浅色上对角线">
            <a:extLst>
              <a:ext uri="{FF2B5EF4-FFF2-40B4-BE49-F238E27FC236}">
                <a16:creationId xmlns:a16="http://schemas.microsoft.com/office/drawing/2014/main" id="{C20D0AA6-D1E4-6BB7-6994-555554FB98DB}"/>
              </a:ext>
            </a:extLst>
          </p:cNvPr>
          <p:cNvSpPr>
            <a:spLocks noChangeArrowheads="1"/>
          </p:cNvSpPr>
          <p:nvPr/>
        </p:nvSpPr>
        <p:spPr bwMode="auto">
          <a:xfrm>
            <a:off x="861591" y="107576"/>
            <a:ext cx="6131876"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三、受访者基本信息与环保态度分析</a:t>
            </a:r>
          </a:p>
        </p:txBody>
      </p:sp>
    </p:spTree>
    <p:extLst>
      <p:ext uri="{BB962C8B-B14F-4D97-AF65-F5344CB8AC3E}">
        <p14:creationId xmlns:p14="http://schemas.microsoft.com/office/powerpoint/2010/main" val="12292865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ECF8D3-DD47-07EC-A013-815A46E01C96}"/>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C8C7DCF8-B3B3-757F-F715-5AF31B954A77}"/>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DEC736B8-2EC2-A3C8-F115-497B9F61541A}"/>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9011DCEC-39C0-C6C0-8DDE-DC8FB3B12C45}"/>
              </a:ext>
            </a:extLst>
          </p:cNvPr>
          <p:cNvSpPr txBox="1"/>
          <p:nvPr/>
        </p:nvSpPr>
        <p:spPr>
          <a:xfrm>
            <a:off x="861591" y="1074439"/>
            <a:ext cx="10959817" cy="4984750"/>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（一）支付意愿成因</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zh-CN" altLang="en-US" sz="2300" dirty="0">
                <a:latin typeface="华文楷体" panose="02010600040101010101" charset="-122"/>
                <a:ea typeface="华文楷体" panose="02010600040101010101" charset="-122"/>
              </a:rPr>
              <a:t>被解释变量为是否存在支付意愿（愿意支付取</a:t>
            </a:r>
            <a:r>
              <a:rPr lang="en-US" altLang="zh-CN" sz="2300" dirty="0">
                <a:latin typeface="华文楷体" panose="02010600040101010101" charset="-122"/>
                <a:ea typeface="华文楷体" panose="02010600040101010101" charset="-122"/>
              </a:rPr>
              <a:t>1</a:t>
            </a:r>
            <a:r>
              <a:rPr lang="zh-CN" altLang="en-US" sz="2300" dirty="0">
                <a:latin typeface="华文楷体" panose="02010600040101010101" charset="-122"/>
                <a:ea typeface="华文楷体" panose="02010600040101010101" charset="-122"/>
              </a:rPr>
              <a:t>，不愿支付取</a:t>
            </a:r>
            <a:r>
              <a:rPr lang="en-US" altLang="zh-CN" sz="2300" dirty="0">
                <a:latin typeface="华文楷体" panose="02010600040101010101" charset="-122"/>
                <a:ea typeface="华文楷体" panose="02010600040101010101" charset="-122"/>
              </a:rPr>
              <a:t>0</a:t>
            </a:r>
            <a:r>
              <a:rPr lang="zh-CN" altLang="en-US" sz="2300" dirty="0">
                <a:latin typeface="华文楷体" panose="02010600040101010101" charset="-122"/>
                <a:ea typeface="华文楷体" panose="02010600040101010101" charset="-122"/>
              </a:rPr>
              <a:t>）。故选用二元</a:t>
            </a:r>
            <a:r>
              <a:rPr lang="en-US" altLang="zh-CN" sz="2300" dirty="0">
                <a:latin typeface="华文楷体" panose="02010600040101010101" charset="-122"/>
                <a:ea typeface="华文楷体" panose="02010600040101010101" charset="-122"/>
              </a:rPr>
              <a:t>Logistic</a:t>
            </a:r>
            <a:r>
              <a:rPr lang="zh-CN" altLang="en-US" sz="2300" dirty="0">
                <a:latin typeface="华文楷体" panose="02010600040101010101" charset="-122"/>
                <a:ea typeface="华文楷体" panose="02010600040101010101" charset="-122"/>
              </a:rPr>
              <a:t>回归模型，考察天津市民对绿色生态屏障支付意愿的影响因素。</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a:t>
            </a: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WTP</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金额测算</a:t>
            </a:r>
          </a:p>
          <a:p>
            <a:pPr lvl="3" indent="720000" defTabSz="266700">
              <a:lnSpc>
                <a:spcPct val="150000"/>
              </a:lnSpc>
              <a:spcBef>
                <a:spcPts val="700"/>
              </a:spcBef>
              <a:spcAft>
                <a:spcPct val="0"/>
              </a:spcAft>
            </a:pPr>
            <a:r>
              <a:rPr lang="en-US" altLang="zh-CN" sz="2300" dirty="0">
                <a:latin typeface="华文楷体" panose="02010600040101010101" charset="-122"/>
                <a:ea typeface="华文楷体" panose="02010600040101010101" charset="-122"/>
              </a:rPr>
              <a:t>1</a:t>
            </a:r>
            <a:r>
              <a:rPr lang="zh-CN" altLang="en-US" sz="2300" dirty="0">
                <a:latin typeface="华文楷体" panose="02010600040101010101" charset="-122"/>
                <a:ea typeface="华文楷体" panose="02010600040101010101" charset="-122"/>
              </a:rPr>
              <a:t>．支付卡式下</a:t>
            </a:r>
            <a:r>
              <a:rPr lang="en-US" altLang="zh-CN" sz="2300" dirty="0">
                <a:latin typeface="华文楷体" panose="02010600040101010101" charset="-122"/>
                <a:ea typeface="华文楷体" panose="02010600040101010101" charset="-122"/>
              </a:rPr>
              <a:t>WTP</a:t>
            </a:r>
            <a:r>
              <a:rPr lang="zh-CN" altLang="en-US" sz="2300" dirty="0">
                <a:latin typeface="华文楷体" panose="02010600040101010101" charset="-122"/>
                <a:ea typeface="华文楷体" panose="02010600040101010101" charset="-122"/>
              </a:rPr>
              <a:t>测算</a:t>
            </a:r>
          </a:p>
          <a:p>
            <a:pPr lvl="3" indent="720000" defTabSz="266700">
              <a:lnSpc>
                <a:spcPct val="150000"/>
              </a:lnSpc>
              <a:spcBef>
                <a:spcPts val="700"/>
              </a:spcBef>
              <a:spcAft>
                <a:spcPct val="0"/>
              </a:spcAft>
            </a:pPr>
            <a:r>
              <a:rPr lang="en-US" altLang="zh-CN" sz="2300" dirty="0">
                <a:latin typeface="华文楷体" panose="02010600040101010101" charset="-122"/>
                <a:ea typeface="华文楷体" panose="02010600040101010101" charset="-122"/>
              </a:rPr>
              <a:t>2</a:t>
            </a:r>
            <a:r>
              <a:rPr lang="zh-CN" altLang="en-US" sz="2300" dirty="0">
                <a:latin typeface="华文楷体" panose="02010600040101010101" charset="-122"/>
                <a:ea typeface="华文楷体" panose="02010600040101010101" charset="-122"/>
              </a:rPr>
              <a:t>．单边界二分式</a:t>
            </a:r>
            <a:r>
              <a:rPr lang="en-US" altLang="zh-CN" sz="2300" dirty="0">
                <a:latin typeface="华文楷体" panose="02010600040101010101" charset="-122"/>
                <a:ea typeface="华文楷体" panose="02010600040101010101" charset="-122"/>
              </a:rPr>
              <a:t>WTP</a:t>
            </a:r>
            <a:r>
              <a:rPr lang="zh-CN" altLang="en-US" sz="2300" dirty="0">
                <a:latin typeface="华文楷体" panose="02010600040101010101" charset="-122"/>
                <a:ea typeface="华文楷体" panose="02010600040101010101" charset="-122"/>
              </a:rPr>
              <a:t>测算</a:t>
            </a:r>
          </a:p>
          <a:p>
            <a:pPr lvl="3" indent="720000" defTabSz="266700">
              <a:lnSpc>
                <a:spcPct val="150000"/>
              </a:lnSpc>
              <a:spcBef>
                <a:spcPts val="700"/>
              </a:spcBef>
              <a:spcAft>
                <a:spcPct val="0"/>
              </a:spcAft>
            </a:pPr>
            <a:r>
              <a:rPr lang="en-US" altLang="zh-CN" sz="2300" dirty="0">
                <a:latin typeface="华文楷体" panose="02010600040101010101" charset="-122"/>
                <a:ea typeface="华文楷体" panose="02010600040101010101" charset="-122"/>
              </a:rPr>
              <a:t>3</a:t>
            </a:r>
            <a:r>
              <a:rPr lang="zh-CN" altLang="en-US" sz="2300" dirty="0">
                <a:latin typeface="华文楷体" panose="02010600040101010101" charset="-122"/>
                <a:ea typeface="华文楷体" panose="02010600040101010101" charset="-122"/>
              </a:rPr>
              <a:t>．双边界二分式</a:t>
            </a:r>
            <a:r>
              <a:rPr lang="en-US" altLang="zh-CN" sz="2300" dirty="0">
                <a:latin typeface="华文楷体" panose="02010600040101010101" charset="-122"/>
                <a:ea typeface="华文楷体" panose="02010600040101010101" charset="-122"/>
              </a:rPr>
              <a:t>WTP</a:t>
            </a:r>
            <a:r>
              <a:rPr lang="zh-CN" altLang="en-US" sz="2300" dirty="0">
                <a:latin typeface="华文楷体" panose="02010600040101010101" charset="-122"/>
                <a:ea typeface="华文楷体" panose="02010600040101010101" charset="-122"/>
              </a:rPr>
              <a:t>测算</a:t>
            </a:r>
          </a:p>
          <a:p>
            <a:pPr lvl="3" indent="720000" defTabSz="266700">
              <a:lnSpc>
                <a:spcPct val="150000"/>
              </a:lnSpc>
              <a:spcBef>
                <a:spcPts val="700"/>
              </a:spcBef>
              <a:spcAft>
                <a:spcPct val="0"/>
              </a:spcAft>
            </a:pPr>
            <a:r>
              <a:rPr lang="en-US" altLang="zh-CN" sz="2300" dirty="0">
                <a:latin typeface="华文楷体" panose="02010600040101010101" charset="-122"/>
                <a:ea typeface="华文楷体" panose="02010600040101010101" charset="-122"/>
              </a:rPr>
              <a:t>4</a:t>
            </a:r>
            <a:r>
              <a:rPr lang="zh-CN" altLang="en-US" sz="2300" dirty="0">
                <a:latin typeface="华文楷体" panose="02010600040101010101" charset="-122"/>
                <a:ea typeface="华文楷体" panose="02010600040101010101" charset="-122"/>
              </a:rPr>
              <a:t>．比较分析</a:t>
            </a:r>
          </a:p>
          <a:p>
            <a:pPr indent="252095" algn="just" defTabSz="266700">
              <a:lnSpc>
                <a:spcPct val="150000"/>
              </a:lnSpc>
              <a:spcBef>
                <a:spcPts val="700"/>
              </a:spcBef>
              <a:spcAft>
                <a:spcPct val="0"/>
              </a:spcAft>
            </a:pP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4" name="矩形 3">
            <a:extLst>
              <a:ext uri="{FF2B5EF4-FFF2-40B4-BE49-F238E27FC236}">
                <a16:creationId xmlns:a16="http://schemas.microsoft.com/office/drawing/2014/main" id="{CA052F9F-62E6-BE20-C5A3-EDE526526A05}"/>
              </a:ext>
            </a:extLst>
          </p:cNvPr>
          <p:cNvSpPr/>
          <p:nvPr/>
        </p:nvSpPr>
        <p:spPr>
          <a:xfrm>
            <a:off x="-43284" y="864235"/>
            <a:ext cx="445770" cy="2540000"/>
          </a:xfrm>
          <a:prstGeom prst="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1031A27B-B504-8B6C-6013-3F7012E59F70}"/>
              </a:ext>
            </a:extLst>
          </p:cNvPr>
          <p:cNvSpPr/>
          <p:nvPr/>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9" name="灯片编号占位符 6">
            <a:extLst>
              <a:ext uri="{FF2B5EF4-FFF2-40B4-BE49-F238E27FC236}">
                <a16:creationId xmlns:a16="http://schemas.microsoft.com/office/drawing/2014/main" id="{42FF162B-4A64-7584-D091-3561F125E6C8}"/>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45</a:t>
            </a:fld>
            <a:endParaRPr lang="zh-CN" altLang="en-US" sz="2000" dirty="0">
              <a:solidFill>
                <a:schemeClr val="tx1"/>
              </a:solidFill>
            </a:endParaRPr>
          </a:p>
        </p:txBody>
      </p:sp>
      <p:sp>
        <p:nvSpPr>
          <p:cNvPr id="10" name="Rectangle 4" descr="浅色上对角线">
            <a:extLst>
              <a:ext uri="{FF2B5EF4-FFF2-40B4-BE49-F238E27FC236}">
                <a16:creationId xmlns:a16="http://schemas.microsoft.com/office/drawing/2014/main" id="{F66460AA-6593-FF58-7749-0EE35DB71D5C}"/>
              </a:ext>
            </a:extLst>
          </p:cNvPr>
          <p:cNvSpPr>
            <a:spLocks noChangeArrowheads="1"/>
          </p:cNvSpPr>
          <p:nvPr/>
        </p:nvSpPr>
        <p:spPr bwMode="auto">
          <a:xfrm>
            <a:off x="861591" y="107576"/>
            <a:ext cx="6233476"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四、受访者支付意愿与支付强度分析</a:t>
            </a:r>
          </a:p>
        </p:txBody>
      </p:sp>
    </p:spTree>
    <p:extLst>
      <p:ext uri="{BB962C8B-B14F-4D97-AF65-F5344CB8AC3E}">
        <p14:creationId xmlns:p14="http://schemas.microsoft.com/office/powerpoint/2010/main" val="343993316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CD8390-1DC7-8490-2FC8-B15BDF6EAD89}"/>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3DEC1D80-45CE-B14F-8A7C-481FE640D2FF}"/>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E00F828E-24AB-DE61-F80A-1DB614E82BF1}"/>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0B070881-B06F-6DD0-43AF-6F41EAF93BAC}"/>
              </a:ext>
            </a:extLst>
          </p:cNvPr>
          <p:cNvSpPr txBox="1"/>
          <p:nvPr/>
        </p:nvSpPr>
        <p:spPr>
          <a:xfrm>
            <a:off x="1016397" y="1065548"/>
            <a:ext cx="4640264" cy="4984750"/>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（一）结论</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000" dirty="0">
                <a:latin typeface="华文楷体" panose="02010600040101010101" charset="-122"/>
                <a:ea typeface="华文楷体" panose="02010600040101010101" charset="-122"/>
              </a:rPr>
              <a:t>1</a:t>
            </a:r>
            <a:r>
              <a:rPr lang="zh-CN" altLang="en-US" sz="2000" dirty="0">
                <a:latin typeface="华文楷体" panose="02010600040101010101" charset="-122"/>
                <a:ea typeface="华文楷体" panose="02010600040101010101" charset="-122"/>
              </a:rPr>
              <a:t>．天津市民十分重视生态建设</a:t>
            </a:r>
            <a:endParaRPr lang="en-US" altLang="zh-CN" sz="2000" dirty="0">
              <a:latin typeface="华文楷体" panose="02010600040101010101" charset="-122"/>
              <a:ea typeface="华文楷体" panose="02010600040101010101" charset="-122"/>
            </a:endParaRPr>
          </a:p>
          <a:p>
            <a:pPr indent="252095" algn="just" defTabSz="266700">
              <a:lnSpc>
                <a:spcPct val="150000"/>
              </a:lnSpc>
              <a:spcBef>
                <a:spcPts val="700"/>
              </a:spcBef>
              <a:spcAft>
                <a:spcPct val="0"/>
              </a:spcAft>
            </a:pPr>
            <a:r>
              <a:rPr lang="en-US" altLang="zh-CN" sz="2000" dirty="0">
                <a:latin typeface="华文楷体" panose="02010600040101010101" charset="-122"/>
                <a:ea typeface="华文楷体" panose="02010600040101010101" charset="-122"/>
              </a:rPr>
              <a:t>2</a:t>
            </a:r>
            <a:r>
              <a:rPr lang="zh-CN" altLang="en-US" sz="2000" dirty="0">
                <a:latin typeface="华文楷体" panose="02010600040101010101" charset="-122"/>
                <a:ea typeface="华文楷体" panose="02010600040101010101" charset="-122"/>
              </a:rPr>
              <a:t>．天津市生态建设还需加强</a:t>
            </a:r>
          </a:p>
          <a:p>
            <a:pPr indent="252095" algn="just" defTabSz="266700">
              <a:lnSpc>
                <a:spcPct val="150000"/>
              </a:lnSpc>
              <a:spcBef>
                <a:spcPts val="700"/>
              </a:spcBef>
              <a:spcAft>
                <a:spcPct val="0"/>
              </a:spcAft>
            </a:pPr>
            <a:r>
              <a:rPr lang="en-US" altLang="zh-CN" sz="2000" dirty="0">
                <a:latin typeface="华文楷体" panose="02010600040101010101" charset="-122"/>
                <a:ea typeface="华文楷体" panose="02010600040101010101" charset="-122"/>
              </a:rPr>
              <a:t>3</a:t>
            </a:r>
            <a:r>
              <a:rPr lang="zh-CN" altLang="en-US" sz="2000" dirty="0">
                <a:latin typeface="华文楷体" panose="02010600040101010101" charset="-122"/>
                <a:ea typeface="华文楷体" panose="02010600040101010101" charset="-122"/>
              </a:rPr>
              <a:t>．政府应加强绿色生态屏障宣传工作</a:t>
            </a:r>
          </a:p>
          <a:p>
            <a:pPr indent="252095" algn="just" defTabSz="266700">
              <a:lnSpc>
                <a:spcPct val="150000"/>
              </a:lnSpc>
              <a:spcBef>
                <a:spcPts val="700"/>
              </a:spcBef>
              <a:spcAft>
                <a:spcPct val="0"/>
              </a:spcAft>
            </a:pPr>
            <a:r>
              <a:rPr lang="en-US" altLang="zh-CN" sz="2000" dirty="0">
                <a:latin typeface="华文楷体" panose="02010600040101010101" charset="-122"/>
                <a:ea typeface="华文楷体" panose="02010600040101010101" charset="-122"/>
              </a:rPr>
              <a:t>4</a:t>
            </a:r>
            <a:r>
              <a:rPr lang="zh-CN" altLang="en-US" sz="2000" dirty="0">
                <a:latin typeface="华文楷体" panose="02010600040101010101" charset="-122"/>
                <a:ea typeface="华文楷体" panose="02010600040101010101" charset="-122"/>
              </a:rPr>
              <a:t>．支付意愿受市民个体特征影响</a:t>
            </a:r>
          </a:p>
          <a:p>
            <a:pPr indent="252095" algn="just" defTabSz="266700">
              <a:lnSpc>
                <a:spcPct val="150000"/>
              </a:lnSpc>
              <a:spcBef>
                <a:spcPts val="700"/>
              </a:spcBef>
              <a:spcAft>
                <a:spcPct val="0"/>
              </a:spcAft>
            </a:pPr>
            <a:r>
              <a:rPr lang="en-US" altLang="zh-CN" sz="2000" dirty="0">
                <a:latin typeface="华文楷体" panose="02010600040101010101" charset="-122"/>
                <a:ea typeface="华文楷体" panose="02010600040101010101" charset="-122"/>
              </a:rPr>
              <a:t>5</a:t>
            </a:r>
            <a:r>
              <a:rPr lang="zh-CN" altLang="en-US" sz="2000" dirty="0">
                <a:latin typeface="华文楷体" panose="02010600040101010101" charset="-122"/>
                <a:ea typeface="华文楷体" panose="02010600040101010101" charset="-122"/>
              </a:rPr>
              <a:t>．支付意愿受市民环保态度影响</a:t>
            </a:r>
          </a:p>
          <a:p>
            <a:pPr indent="252095" algn="just" defTabSz="266700">
              <a:lnSpc>
                <a:spcPct val="150000"/>
              </a:lnSpc>
              <a:spcBef>
                <a:spcPts val="700"/>
              </a:spcBef>
              <a:spcAft>
                <a:spcPct val="0"/>
              </a:spcAft>
            </a:pPr>
            <a:r>
              <a:rPr lang="en-US" altLang="zh-CN" sz="2000" dirty="0">
                <a:latin typeface="华文楷体" panose="02010600040101010101" charset="-122"/>
                <a:ea typeface="华文楷体" panose="02010600040101010101" charset="-122"/>
              </a:rPr>
              <a:t>6</a:t>
            </a:r>
            <a:r>
              <a:rPr lang="zh-CN" altLang="en-US" sz="2000" dirty="0">
                <a:latin typeface="华文楷体" panose="02010600040101010101" charset="-122"/>
                <a:ea typeface="华文楷体" panose="02010600040101010101" charset="-122"/>
              </a:rPr>
              <a:t>．不同引导方式下</a:t>
            </a:r>
            <a:r>
              <a:rPr lang="en-US" altLang="zh-CN" sz="2000" dirty="0">
                <a:latin typeface="华文楷体" panose="02010600040101010101" charset="-122"/>
                <a:ea typeface="华文楷体" panose="02010600040101010101" charset="-122"/>
              </a:rPr>
              <a:t>WTP</a:t>
            </a:r>
            <a:r>
              <a:rPr lang="zh-CN" altLang="en-US" sz="2000" dirty="0">
                <a:latin typeface="华文楷体" panose="02010600040101010101" charset="-122"/>
                <a:ea typeface="华文楷体" panose="02010600040101010101" charset="-122"/>
              </a:rPr>
              <a:t>差异明显</a:t>
            </a: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endParaRPr>
          </a:p>
          <a:p>
            <a:pPr indent="252095" algn="just" defTabSz="266700">
              <a:lnSpc>
                <a:spcPct val="150000"/>
              </a:lnSpc>
              <a:spcBef>
                <a:spcPts val="700"/>
              </a:spcBef>
              <a:spcAft>
                <a:spcPct val="0"/>
              </a:spcAft>
            </a:pP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p:txBody>
      </p:sp>
      <p:sp>
        <p:nvSpPr>
          <p:cNvPr id="4" name="矩形 3">
            <a:extLst>
              <a:ext uri="{FF2B5EF4-FFF2-40B4-BE49-F238E27FC236}">
                <a16:creationId xmlns:a16="http://schemas.microsoft.com/office/drawing/2014/main" id="{AD0E61CC-2623-619A-8B82-9B525A08ACAA}"/>
              </a:ext>
            </a:extLst>
          </p:cNvPr>
          <p:cNvSpPr/>
          <p:nvPr/>
        </p:nvSpPr>
        <p:spPr>
          <a:xfrm>
            <a:off x="-43284" y="864235"/>
            <a:ext cx="445770" cy="2540000"/>
          </a:xfrm>
          <a:prstGeom prst="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AC95C9C9-1DA0-5E0B-82B3-D87C0C51FBDA}"/>
              </a:ext>
            </a:extLst>
          </p:cNvPr>
          <p:cNvSpPr/>
          <p:nvPr/>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9" name="灯片编号占位符 6">
            <a:extLst>
              <a:ext uri="{FF2B5EF4-FFF2-40B4-BE49-F238E27FC236}">
                <a16:creationId xmlns:a16="http://schemas.microsoft.com/office/drawing/2014/main" id="{A5B45808-5C4D-F72B-456E-47BD7BAE258B}"/>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46</a:t>
            </a:fld>
            <a:endParaRPr lang="zh-CN" altLang="en-US" sz="2000" dirty="0">
              <a:solidFill>
                <a:schemeClr val="tx1"/>
              </a:solidFill>
            </a:endParaRPr>
          </a:p>
        </p:txBody>
      </p:sp>
      <p:sp>
        <p:nvSpPr>
          <p:cNvPr id="10" name="Rectangle 4" descr="浅色上对角线">
            <a:extLst>
              <a:ext uri="{FF2B5EF4-FFF2-40B4-BE49-F238E27FC236}">
                <a16:creationId xmlns:a16="http://schemas.microsoft.com/office/drawing/2014/main" id="{BDA07D38-3222-6F56-8BA2-84000AC95A22}"/>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五、结论和建议</a:t>
            </a:r>
          </a:p>
        </p:txBody>
      </p:sp>
      <p:sp>
        <p:nvSpPr>
          <p:cNvPr id="2" name="文本框 1">
            <a:extLst>
              <a:ext uri="{FF2B5EF4-FFF2-40B4-BE49-F238E27FC236}">
                <a16:creationId xmlns:a16="http://schemas.microsoft.com/office/drawing/2014/main" id="{AA6C3702-6838-5AD0-BAFD-8DDDFA005A16}"/>
              </a:ext>
            </a:extLst>
          </p:cNvPr>
          <p:cNvSpPr txBox="1"/>
          <p:nvPr/>
        </p:nvSpPr>
        <p:spPr>
          <a:xfrm>
            <a:off x="6230409" y="1166937"/>
            <a:ext cx="5234411" cy="4968027"/>
          </a:xfrm>
          <a:prstGeom prst="rect">
            <a:avLst/>
          </a:prstGeom>
          <a:noFill/>
        </p:spPr>
        <p:txBody>
          <a:bodyPr wrap="square" rtlCol="0">
            <a:spAutoFit/>
          </a:bodyPr>
          <a:lstStyle/>
          <a:p>
            <a:r>
              <a:rPr lang="zh-CN" altLang="en-US" sz="2800" b="1" dirty="0">
                <a:solidFill>
                  <a:schemeClr val="accent2"/>
                </a:solidFill>
                <a:latin typeface="华文楷体" panose="02010600040101010101" charset="-122"/>
                <a:ea typeface="华文楷体" panose="02010600040101010101" charset="-122"/>
              </a:rPr>
              <a:t>（二）建议</a:t>
            </a:r>
            <a:endParaRPr lang="en-US" altLang="zh-CN" sz="2800" b="1" dirty="0">
              <a:solidFill>
                <a:schemeClr val="accent2"/>
              </a:solidFill>
              <a:latin typeface="华文楷体" panose="02010600040101010101" charset="-122"/>
              <a:ea typeface="华文楷体" panose="02010600040101010101" charset="-122"/>
            </a:endParaRPr>
          </a:p>
          <a:p>
            <a:pPr indent="252095" algn="just" defTabSz="266700">
              <a:lnSpc>
                <a:spcPct val="150000"/>
              </a:lnSpc>
              <a:spcBef>
                <a:spcPts val="700"/>
              </a:spcBef>
              <a:spcAft>
                <a:spcPct val="0"/>
              </a:spcAft>
            </a:pPr>
            <a:r>
              <a:rPr lang="en-US" altLang="zh-CN" sz="2000" dirty="0">
                <a:latin typeface="华文楷体" panose="02010600040101010101" charset="-122"/>
                <a:ea typeface="华文楷体" panose="02010600040101010101" charset="-122"/>
              </a:rPr>
              <a:t>1</a:t>
            </a:r>
            <a:r>
              <a:rPr lang="zh-CN" altLang="en-US" sz="2000" dirty="0">
                <a:latin typeface="华文楷体" panose="02010600040101010101" charset="-122"/>
                <a:ea typeface="华文楷体" panose="02010600040101010101" charset="-122"/>
              </a:rPr>
              <a:t>．进一步加强绿色生态建设</a:t>
            </a:r>
          </a:p>
          <a:p>
            <a:pPr indent="252095" algn="just" defTabSz="266700">
              <a:lnSpc>
                <a:spcPct val="150000"/>
              </a:lnSpc>
              <a:spcBef>
                <a:spcPts val="700"/>
              </a:spcBef>
              <a:spcAft>
                <a:spcPct val="0"/>
              </a:spcAft>
            </a:pPr>
            <a:r>
              <a:rPr lang="en-US" altLang="zh-CN" sz="2000" dirty="0">
                <a:latin typeface="华文楷体" panose="02010600040101010101" charset="-122"/>
                <a:ea typeface="华文楷体" panose="02010600040101010101" charset="-122"/>
              </a:rPr>
              <a:t>2</a:t>
            </a:r>
            <a:r>
              <a:rPr lang="zh-CN" altLang="en-US" sz="2000" dirty="0">
                <a:latin typeface="华文楷体" panose="02010600040101010101" charset="-122"/>
                <a:ea typeface="华文楷体" panose="02010600040101010101" charset="-122"/>
              </a:rPr>
              <a:t>．加强宣传生态文明建设理念</a:t>
            </a:r>
          </a:p>
          <a:p>
            <a:pPr indent="252095" algn="just" defTabSz="266700">
              <a:lnSpc>
                <a:spcPct val="150000"/>
              </a:lnSpc>
              <a:spcBef>
                <a:spcPts val="700"/>
              </a:spcBef>
              <a:spcAft>
                <a:spcPct val="0"/>
              </a:spcAft>
            </a:pPr>
            <a:r>
              <a:rPr lang="en-US" altLang="zh-CN" sz="2000" dirty="0">
                <a:latin typeface="华文楷体" panose="02010600040101010101" charset="-122"/>
                <a:ea typeface="华文楷体" panose="02010600040101010101" charset="-122"/>
              </a:rPr>
              <a:t>3</a:t>
            </a:r>
            <a:r>
              <a:rPr lang="zh-CN" altLang="en-US" sz="2000" dirty="0">
                <a:latin typeface="华文楷体" panose="02010600040101010101" charset="-122"/>
                <a:ea typeface="华文楷体" panose="02010600040101010101" charset="-122"/>
              </a:rPr>
              <a:t>．众志成城多方筹集资金</a:t>
            </a:r>
            <a:endParaRPr lang="en-US" altLang="zh-CN" sz="2000" dirty="0">
              <a:latin typeface="华文楷体" panose="02010600040101010101" charset="-122"/>
              <a:ea typeface="华文楷体" panose="02010600040101010101" charset="-122"/>
            </a:endParaRPr>
          </a:p>
          <a:p>
            <a:pPr indent="252095" algn="just" defTabSz="266700">
              <a:lnSpc>
                <a:spcPct val="150000"/>
              </a:lnSpc>
              <a:spcBef>
                <a:spcPts val="700"/>
              </a:spcBef>
              <a:spcAft>
                <a:spcPct val="0"/>
              </a:spcAft>
            </a:pPr>
            <a:r>
              <a:rPr lang="en-US" altLang="zh-CN" sz="2000" dirty="0">
                <a:latin typeface="华文楷体" panose="02010600040101010101" charset="-122"/>
                <a:ea typeface="华文楷体" panose="02010600040101010101" charset="-122"/>
              </a:rPr>
              <a:t>4</a:t>
            </a:r>
            <a:r>
              <a:rPr lang="zh-CN" altLang="en-US" sz="2000" dirty="0">
                <a:latin typeface="华文楷体" panose="02010600040101010101" charset="-122"/>
                <a:ea typeface="华文楷体" panose="02010600040101010101" charset="-122"/>
              </a:rPr>
              <a:t>．加大统筹推进建设力度</a:t>
            </a:r>
          </a:p>
          <a:p>
            <a:pPr indent="252095" algn="just" defTabSz="266700">
              <a:lnSpc>
                <a:spcPct val="150000"/>
              </a:lnSpc>
              <a:spcBef>
                <a:spcPts val="700"/>
              </a:spcBef>
              <a:spcAft>
                <a:spcPct val="0"/>
              </a:spcAft>
            </a:pPr>
            <a:r>
              <a:rPr lang="en-US" altLang="zh-CN" sz="2000" dirty="0">
                <a:latin typeface="华文楷体" panose="02010600040101010101" charset="-122"/>
                <a:ea typeface="华文楷体" panose="02010600040101010101" charset="-122"/>
              </a:rPr>
              <a:t>5</a:t>
            </a:r>
            <a:r>
              <a:rPr lang="zh-CN" altLang="en-US" sz="2000" dirty="0">
                <a:latin typeface="华文楷体" panose="02010600040101010101" charset="-122"/>
                <a:ea typeface="华文楷体" panose="02010600040101010101" charset="-122"/>
              </a:rPr>
              <a:t>．建立混合式财政转移支付体系</a:t>
            </a:r>
          </a:p>
          <a:p>
            <a:pPr indent="252095" algn="just" defTabSz="266700">
              <a:lnSpc>
                <a:spcPct val="150000"/>
              </a:lnSpc>
              <a:spcBef>
                <a:spcPts val="700"/>
              </a:spcBef>
              <a:spcAft>
                <a:spcPct val="0"/>
              </a:spcAft>
            </a:pPr>
            <a:r>
              <a:rPr lang="en-US" altLang="zh-CN" sz="2000" dirty="0">
                <a:latin typeface="华文楷体" panose="02010600040101010101" charset="-122"/>
                <a:ea typeface="华文楷体" panose="02010600040101010101" charset="-122"/>
              </a:rPr>
              <a:t>6</a:t>
            </a:r>
            <a:r>
              <a:rPr lang="zh-CN" altLang="en-US" sz="2000" dirty="0">
                <a:latin typeface="华文楷体" panose="02010600040101010101" charset="-122"/>
                <a:ea typeface="华文楷体" panose="02010600040101010101" charset="-122"/>
              </a:rPr>
              <a:t>．实现多样化支付选择途径</a:t>
            </a:r>
          </a:p>
          <a:p>
            <a:pPr indent="252095" algn="just" defTabSz="266700">
              <a:lnSpc>
                <a:spcPct val="150000"/>
              </a:lnSpc>
              <a:spcBef>
                <a:spcPts val="700"/>
              </a:spcBef>
              <a:spcAft>
                <a:spcPct val="0"/>
              </a:spcAft>
            </a:pPr>
            <a:r>
              <a:rPr lang="en-US" altLang="zh-CN" sz="2000" dirty="0">
                <a:latin typeface="华文楷体" panose="02010600040101010101" charset="-122"/>
                <a:ea typeface="华文楷体" panose="02010600040101010101" charset="-122"/>
              </a:rPr>
              <a:t>7</a:t>
            </a:r>
            <a:r>
              <a:rPr lang="zh-CN" altLang="en-US" sz="2000" dirty="0">
                <a:latin typeface="华文楷体" panose="02010600040101010101" charset="-122"/>
                <a:ea typeface="华文楷体" panose="02010600040101010101" charset="-122"/>
              </a:rPr>
              <a:t>．健全和完善公众生态参与制度</a:t>
            </a:r>
          </a:p>
          <a:p>
            <a:endParaRPr lang="zh-CN" altLang="en-US" sz="2000" dirty="0">
              <a:latin typeface="华文楷体" panose="02010600040101010101" charset="-122"/>
              <a:ea typeface="华文楷体" panose="02010600040101010101" charset="-122"/>
            </a:endParaRPr>
          </a:p>
          <a:p>
            <a:endParaRPr lang="zh-CN" altLang="en-US" dirty="0"/>
          </a:p>
        </p:txBody>
      </p:sp>
    </p:spTree>
    <p:extLst>
      <p:ext uri="{BB962C8B-B14F-4D97-AF65-F5344CB8AC3E}">
        <p14:creationId xmlns:p14="http://schemas.microsoft.com/office/powerpoint/2010/main" val="21390458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702666" y="1381125"/>
            <a:ext cx="11118742" cy="4448175"/>
          </a:xfrm>
          <a:prstGeom prst="rect">
            <a:avLst/>
          </a:prstGeom>
        </p:spPr>
        <p:txBody>
          <a:bodyPr>
            <a:noAutofit/>
          </a:bodyPr>
          <a:lstStyle/>
          <a:p>
            <a:pPr marL="0" indent="720000"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（一）参考文献</a:t>
            </a:r>
          </a:p>
          <a:p>
            <a:pPr marL="0" indent="720000" algn="just" defTabSz="266700">
              <a:lnSpc>
                <a:spcPct val="150000"/>
              </a:lnSpc>
              <a:spcBef>
                <a:spcPts val="700"/>
              </a:spcBef>
              <a:spcAft>
                <a:spcPct val="0"/>
              </a:spcAft>
            </a:pPr>
            <a:r>
              <a:rPr lang="zh-CN" altLang="en-US" sz="2400" dirty="0">
                <a:solidFill>
                  <a:srgbClr val="000000"/>
                </a:solidFill>
                <a:latin typeface="华文楷体" panose="02010600040101010101" charset="-122"/>
                <a:ea typeface="华文楷体" panose="02010600040101010101" charset="-122"/>
                <a:cs typeface="华文楷体" panose="02010600040101010101" charset="-122"/>
              </a:rPr>
              <a:t>共引用</a:t>
            </a:r>
            <a:r>
              <a:rPr lang="en-US" altLang="zh-CN" sz="2400" dirty="0">
                <a:solidFill>
                  <a:srgbClr val="000000"/>
                </a:solidFill>
                <a:latin typeface="华文楷体" panose="02010600040101010101" charset="-122"/>
                <a:ea typeface="华文楷体" panose="02010600040101010101" charset="-122"/>
                <a:cs typeface="华文楷体" panose="02010600040101010101" charset="-122"/>
              </a:rPr>
              <a:t>26</a:t>
            </a:r>
            <a:r>
              <a:rPr lang="zh-CN" altLang="en-US" sz="2400" dirty="0">
                <a:solidFill>
                  <a:srgbClr val="000000"/>
                </a:solidFill>
                <a:latin typeface="华文楷体" panose="02010600040101010101" charset="-122"/>
                <a:ea typeface="华文楷体" panose="02010600040101010101" charset="-122"/>
                <a:cs typeface="华文楷体" panose="02010600040101010101" charset="-122"/>
              </a:rPr>
              <a:t>篇文献，其中期刊论文</a:t>
            </a:r>
            <a:r>
              <a:rPr lang="en-US" altLang="zh-CN" sz="2400" dirty="0">
                <a:solidFill>
                  <a:srgbClr val="000000"/>
                </a:solidFill>
                <a:latin typeface="华文楷体" panose="02010600040101010101" charset="-122"/>
                <a:ea typeface="华文楷体" panose="02010600040101010101" charset="-122"/>
                <a:cs typeface="华文楷体" panose="02010600040101010101" charset="-122"/>
              </a:rPr>
              <a:t>21</a:t>
            </a:r>
            <a:r>
              <a:rPr lang="zh-CN" altLang="en-US" sz="2400" dirty="0">
                <a:solidFill>
                  <a:srgbClr val="000000"/>
                </a:solidFill>
                <a:latin typeface="华文楷体" panose="02010600040101010101" charset="-122"/>
                <a:ea typeface="华文楷体" panose="02010600040101010101" charset="-122"/>
                <a:cs typeface="华文楷体" panose="02010600040101010101" charset="-122"/>
              </a:rPr>
              <a:t>篇，英文文献</a:t>
            </a:r>
            <a:r>
              <a:rPr lang="en-US" altLang="zh-CN" sz="2400" dirty="0">
                <a:solidFill>
                  <a:srgbClr val="000000"/>
                </a:solidFill>
                <a:latin typeface="华文楷体" panose="02010600040101010101" charset="-122"/>
                <a:ea typeface="华文楷体" panose="02010600040101010101" charset="-122"/>
                <a:cs typeface="华文楷体" panose="02010600040101010101" charset="-122"/>
              </a:rPr>
              <a:t>4</a:t>
            </a:r>
            <a:r>
              <a:rPr lang="zh-CN" altLang="en-US" sz="2400" dirty="0">
                <a:solidFill>
                  <a:srgbClr val="000000"/>
                </a:solidFill>
                <a:latin typeface="华文楷体" panose="02010600040101010101" charset="-122"/>
                <a:ea typeface="华文楷体" panose="02010600040101010101" charset="-122"/>
                <a:cs typeface="华文楷体" panose="02010600040101010101" charset="-122"/>
              </a:rPr>
              <a:t>篇。详见报告原文。</a:t>
            </a:r>
            <a:endParaRPr lang="en-US" altLang="zh-CN" sz="2400" dirty="0">
              <a:solidFill>
                <a:srgbClr val="000000"/>
              </a:solidFill>
              <a:latin typeface="华文楷体" panose="02010600040101010101" charset="-122"/>
              <a:ea typeface="华文楷体" panose="02010600040101010101" charset="-122"/>
              <a:cs typeface="华文楷体" panose="02010600040101010101" charset="-122"/>
            </a:endParaRPr>
          </a:p>
          <a:p>
            <a:pPr indent="720000"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rPr>
              <a:t>（二）附录</a:t>
            </a:r>
          </a:p>
          <a:p>
            <a:pPr indent="720000">
              <a:lnSpc>
                <a:spcPct val="150000"/>
              </a:lnSpc>
            </a:pPr>
            <a:r>
              <a:rPr lang="zh-CN" altLang="en-US" sz="2400" dirty="0">
                <a:solidFill>
                  <a:srgbClr val="000000"/>
                </a:solidFill>
                <a:latin typeface="华文楷体" panose="02010600040101010101" charset="-122"/>
                <a:ea typeface="华文楷体" panose="02010600040101010101" charset="-122"/>
              </a:rPr>
              <a:t>报告包括三个附录。附录一为调研进度安排表，附录二为线下调查照片，附录三为线下调查问卷和线上调查问卷。篇幅所限，仅给出调查问卷。</a:t>
            </a:r>
          </a:p>
          <a:p>
            <a:pPr marL="0" indent="457200" algn="just" defTabSz="266700">
              <a:lnSpc>
                <a:spcPct val="150000"/>
              </a:lnSpc>
              <a:spcBef>
                <a:spcPts val="700"/>
              </a:spcBef>
              <a:spcAft>
                <a:spcPct val="0"/>
              </a:spcAft>
            </a:pPr>
            <a:r>
              <a:rPr lang="en-US" altLang="zh-CN" sz="2400" dirty="0">
                <a:solidFill>
                  <a:srgbClr val="000000"/>
                </a:solidFill>
                <a:latin typeface="华文楷体" panose="02010600040101010101" charset="-122"/>
                <a:ea typeface="华文楷体" panose="02010600040101010101" charset="-122"/>
              </a:rPr>
              <a:t> </a:t>
            </a:r>
            <a:endParaRPr lang="zh-CN" altLang="en-US" sz="2400" dirty="0">
              <a:solidFill>
                <a:srgbClr val="000000"/>
              </a:solidFill>
              <a:latin typeface="华文楷体" panose="02010600040101010101" charset="-122"/>
              <a:ea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47</a:t>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六、参考文献与附录</a:t>
            </a:r>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3" descr="06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5779" y="1146810"/>
            <a:ext cx="10727026" cy="525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2"/>
          <p:cNvSpPr>
            <a:spLocks noGrp="1" noChangeArrowheads="1"/>
          </p:cNvSpPr>
          <p:nvPr>
            <p:ph type="title"/>
          </p:nvPr>
        </p:nvSpPr>
        <p:spPr>
          <a:xfrm>
            <a:off x="1346731" y="159"/>
            <a:ext cx="9889490" cy="1325563"/>
          </a:xfrm>
        </p:spPr>
        <p:txBody>
          <a:bodyPr>
            <a:normAutofit/>
          </a:body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思考与练习</a:t>
            </a:r>
            <a:endParaRPr lang="en-US" altLang="zh-CN" b="1" dirty="0">
              <a:solidFill>
                <a:schemeClr val="accent1">
                  <a:lumMod val="50000"/>
                </a:schemeClr>
              </a:solidFill>
              <a:latin typeface="黑体" panose="02010609060101010101" pitchFamily="49" charset="-122"/>
              <a:ea typeface="黑体" panose="02010609060101010101" pitchFamily="49" charset="-122"/>
            </a:endParaRPr>
          </a:p>
        </p:txBody>
      </p:sp>
      <p:sp>
        <p:nvSpPr>
          <p:cNvPr id="6148" name="Rectangle 3"/>
          <p:cNvSpPr>
            <a:spLocks noGrp="1" noChangeArrowheads="1"/>
          </p:cNvSpPr>
          <p:nvPr>
            <p:ph idx="1"/>
          </p:nvPr>
        </p:nvSpPr>
        <p:spPr>
          <a:xfrm>
            <a:off x="1548902" y="1753235"/>
            <a:ext cx="8585698" cy="4043680"/>
          </a:xfrm>
        </p:spPr>
        <p:txBody>
          <a:bodyPr>
            <a:noAutofit/>
          </a:bodyPr>
          <a:lstStyle/>
          <a:p>
            <a:pPr eaLnBrk="1" hangingPunct="1">
              <a:lnSpc>
                <a:spcPct val="200000"/>
              </a:lnSpc>
              <a:spcBef>
                <a:spcPts val="0"/>
              </a:spcBef>
              <a:buFontTx/>
              <a:buNone/>
            </a:pPr>
            <a:r>
              <a:rPr lang="zh-CN" altLang="en-US"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b="1" dirty="0">
                <a:solidFill>
                  <a:srgbClr val="7030A0"/>
                </a:solidFill>
                <a:latin typeface="华文楷体" panose="02010600040101010101" charset="-122"/>
                <a:ea typeface="华文楷体" panose="02010600040101010101" charset="-122"/>
                <a:cs typeface="华文楷体" panose="02010600040101010101" charset="-122"/>
              </a:rPr>
              <a:t>1</a:t>
            </a:r>
            <a:r>
              <a:rPr lang="zh-CN" altLang="en-US" b="1" dirty="0">
                <a:solidFill>
                  <a:srgbClr val="7030A0"/>
                </a:solidFill>
                <a:latin typeface="华文楷体" panose="02010600040101010101" charset="-122"/>
                <a:ea typeface="华文楷体" panose="02010600040101010101" charset="-122"/>
                <a:cs typeface="华文楷体" panose="02010600040101010101" charset="-122"/>
              </a:rPr>
              <a:t>）简述统计报告的种类，并比较其特点异同。</a:t>
            </a:r>
            <a:endParaRPr lang="en-US" altLang="zh-CN" b="1" dirty="0">
              <a:solidFill>
                <a:srgbClr val="7030A0"/>
              </a:solidFill>
              <a:latin typeface="华文楷体" panose="02010600040101010101" charset="-122"/>
              <a:ea typeface="华文楷体" panose="02010600040101010101" charset="-122"/>
              <a:cs typeface="华文楷体" panose="02010600040101010101" charset="-122"/>
            </a:endParaRPr>
          </a:p>
          <a:p>
            <a:pPr eaLnBrk="1" hangingPunct="1">
              <a:lnSpc>
                <a:spcPct val="200000"/>
              </a:lnSpc>
              <a:spcBef>
                <a:spcPts val="0"/>
              </a:spcBef>
              <a:buFontTx/>
              <a:buNone/>
            </a:pPr>
            <a:r>
              <a:rPr lang="zh-CN" altLang="en-US"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b="1" dirty="0">
                <a:solidFill>
                  <a:srgbClr val="7030A0"/>
                </a:solidFill>
                <a:latin typeface="华文楷体" panose="02010600040101010101" charset="-122"/>
                <a:ea typeface="华文楷体" panose="02010600040101010101" charset="-122"/>
                <a:cs typeface="华文楷体" panose="02010600040101010101" charset="-122"/>
              </a:rPr>
              <a:t>2</a:t>
            </a:r>
            <a:r>
              <a:rPr lang="zh-CN" altLang="en-US" b="1" dirty="0">
                <a:solidFill>
                  <a:srgbClr val="7030A0"/>
                </a:solidFill>
                <a:latin typeface="华文楷体" panose="02010600040101010101" charset="-122"/>
                <a:ea typeface="华文楷体" panose="02010600040101010101" charset="-122"/>
                <a:cs typeface="华文楷体" panose="02010600040101010101" charset="-122"/>
              </a:rPr>
              <a:t>）简述统计调查报告的基本结构。</a:t>
            </a:r>
            <a:endParaRPr lang="en-US" altLang="zh-CN" b="1" dirty="0">
              <a:solidFill>
                <a:srgbClr val="7030A0"/>
              </a:solidFill>
              <a:latin typeface="华文楷体" panose="02010600040101010101" charset="-122"/>
              <a:ea typeface="华文楷体" panose="02010600040101010101" charset="-122"/>
              <a:cs typeface="华文楷体" panose="02010600040101010101" charset="-122"/>
            </a:endParaRPr>
          </a:p>
          <a:p>
            <a:pPr eaLnBrk="1" hangingPunct="1">
              <a:lnSpc>
                <a:spcPct val="200000"/>
              </a:lnSpc>
              <a:spcBef>
                <a:spcPts val="0"/>
              </a:spcBef>
              <a:buFontTx/>
              <a:buNone/>
            </a:pPr>
            <a:r>
              <a:rPr lang="zh-CN" altLang="en-US"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b="1" dirty="0">
                <a:solidFill>
                  <a:srgbClr val="7030A0"/>
                </a:solidFill>
                <a:latin typeface="华文楷体" panose="02010600040101010101" charset="-122"/>
                <a:ea typeface="华文楷体" panose="02010600040101010101" charset="-122"/>
                <a:cs typeface="华文楷体" panose="02010600040101010101" charset="-122"/>
              </a:rPr>
              <a:t>3</a:t>
            </a:r>
            <a:r>
              <a:rPr lang="zh-CN" altLang="en-US" b="1" dirty="0">
                <a:solidFill>
                  <a:srgbClr val="7030A0"/>
                </a:solidFill>
                <a:latin typeface="华文楷体" panose="02010600040101010101" charset="-122"/>
                <a:ea typeface="华文楷体" panose="02010600040101010101" charset="-122"/>
                <a:cs typeface="华文楷体" panose="02010600040101010101" charset="-122"/>
              </a:rPr>
              <a:t>）简述统计调查报告的写作技巧。</a:t>
            </a:r>
            <a:endParaRPr lang="en-US" altLang="zh-CN" b="1" dirty="0">
              <a:solidFill>
                <a:srgbClr val="7030A0"/>
              </a:solidFill>
              <a:latin typeface="华文楷体" panose="02010600040101010101" charset="-122"/>
              <a:ea typeface="华文楷体" panose="02010600040101010101" charset="-122"/>
              <a:cs typeface="华文楷体" panose="02010600040101010101" charset="-122"/>
            </a:endParaRPr>
          </a:p>
          <a:p>
            <a:pPr eaLnBrk="1" hangingPunct="1">
              <a:lnSpc>
                <a:spcPct val="200000"/>
              </a:lnSpc>
              <a:spcBef>
                <a:spcPts val="0"/>
              </a:spcBef>
              <a:buFontTx/>
              <a:buNone/>
            </a:pPr>
            <a:r>
              <a:rPr lang="zh-CN" altLang="en-US"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b="1" dirty="0">
                <a:solidFill>
                  <a:srgbClr val="7030A0"/>
                </a:solidFill>
                <a:latin typeface="华文楷体" panose="02010600040101010101" charset="-122"/>
                <a:ea typeface="华文楷体" panose="02010600040101010101" charset="-122"/>
                <a:cs typeface="华文楷体" panose="02010600040101010101" charset="-122"/>
              </a:rPr>
              <a:t>4</a:t>
            </a:r>
            <a:r>
              <a:rPr lang="zh-CN" altLang="en-US" b="1" dirty="0">
                <a:solidFill>
                  <a:srgbClr val="7030A0"/>
                </a:solidFill>
                <a:latin typeface="华文楷体" panose="02010600040101010101" charset="-122"/>
                <a:ea typeface="华文楷体" panose="02010600040101010101" charset="-122"/>
                <a:cs typeface="华文楷体" panose="02010600040101010101" charset="-122"/>
              </a:rPr>
              <a:t>）自选主题，完成一篇统计调查报告。</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2919" y="207010"/>
            <a:ext cx="911860" cy="911860"/>
          </a:xfrm>
          <a:prstGeom prst="rect">
            <a:avLst/>
          </a:prstGeom>
        </p:spPr>
      </p:pic>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48</a:t>
            </a:fld>
            <a:endParaRPr lang="zh-CN" altLang="en-US" sz="2000" dirty="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763666-0F42-05E2-A22B-904ABE79EC8D}"/>
            </a:ext>
          </a:extLst>
        </p:cNvPr>
        <p:cNvGrpSpPr/>
        <p:nvPr/>
      </p:nvGrpSpPr>
      <p:grpSpPr>
        <a:xfrm>
          <a:off x="0" y="0"/>
          <a:ext cx="0" cy="0"/>
          <a:chOff x="0" y="0"/>
          <a:chExt cx="0" cy="0"/>
        </a:xfrm>
      </p:grpSpPr>
      <p:sp>
        <p:nvSpPr>
          <p:cNvPr id="5" name="灯片编号占位符 6">
            <a:extLst>
              <a:ext uri="{FF2B5EF4-FFF2-40B4-BE49-F238E27FC236}">
                <a16:creationId xmlns:a16="http://schemas.microsoft.com/office/drawing/2014/main" id="{5C0FD76A-76F9-C486-F3B2-4732EE21CEBC}"/>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77BD8F91-0685-C4D8-3C2A-311398788112}"/>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一、统计公报</a:t>
            </a:r>
          </a:p>
        </p:txBody>
      </p:sp>
      <p:sp>
        <p:nvSpPr>
          <p:cNvPr id="4" name="文本框 3">
            <a:extLst>
              <a:ext uri="{FF2B5EF4-FFF2-40B4-BE49-F238E27FC236}">
                <a16:creationId xmlns:a16="http://schemas.microsoft.com/office/drawing/2014/main" id="{A0B547A3-7A0D-CC6E-740B-AB13BE274112}"/>
              </a:ext>
            </a:extLst>
          </p:cNvPr>
          <p:cNvSpPr txBox="1"/>
          <p:nvPr/>
        </p:nvSpPr>
        <p:spPr>
          <a:xfrm>
            <a:off x="861591" y="922150"/>
            <a:ext cx="11178009" cy="5858527"/>
          </a:xfrm>
          <a:prstGeom prst="rect">
            <a:avLst/>
          </a:prstGeom>
          <a:noFill/>
        </p:spPr>
        <p:txBody>
          <a:bodyPr wrap="square" rtlCol="0">
            <a:spAutoFit/>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zh-CN" sz="2800" b="1" i="0" u="none" strike="noStrike" kern="1200" cap="none" spc="0" normalizeH="0" baseline="0" noProof="0" dirty="0">
                <a:ln>
                  <a:noFill/>
                </a:ln>
                <a:solidFill>
                  <a:srgbClr val="ED7D31"/>
                </a:solidFill>
                <a:effectLst/>
                <a:uLnTx/>
                <a:uFillTx/>
                <a:latin typeface="华文楷体" panose="02010600040101010101" charset="-122"/>
                <a:ea typeface="华文楷体" panose="02010600040101010101" charset="-122"/>
                <a:cs typeface="+mn-cs"/>
              </a:rPr>
              <a:t>  </a:t>
            </a:r>
            <a:r>
              <a:rPr kumimoji="0" lang="zh-CN" altLang="en-US" sz="2800" b="1" i="0" u="none" strike="noStrike" kern="1200" cap="none" spc="0" normalizeH="0" baseline="0" noProof="0" dirty="0">
                <a:ln>
                  <a:noFill/>
                </a:ln>
                <a:solidFill>
                  <a:srgbClr val="ED7D31"/>
                </a:solidFill>
                <a:effectLst/>
                <a:uLnTx/>
                <a:uFillTx/>
                <a:latin typeface="华文楷体" panose="02010600040101010101" charset="-122"/>
                <a:ea typeface="华文楷体" panose="02010600040101010101" charset="-122"/>
                <a:cs typeface="+mn-cs"/>
              </a:rPr>
              <a:t>（二）种类与特点</a:t>
            </a:r>
            <a:endParaRPr kumimoji="0" lang="en-US" altLang="zh-CN" sz="2800" b="1" i="0" u="none" strike="noStrike" kern="1200" cap="none" spc="0" normalizeH="0" baseline="0" noProof="0" dirty="0">
              <a:ln>
                <a:noFill/>
              </a:ln>
              <a:solidFill>
                <a:srgbClr val="ED7D31"/>
              </a:solidFill>
              <a:effectLst/>
              <a:uLnTx/>
              <a:uFillTx/>
              <a:latin typeface="华文楷体" panose="02010600040101010101" charset="-122"/>
              <a:ea typeface="华文楷体" panose="02010600040101010101" charset="-122"/>
              <a:cs typeface="+mn-cs"/>
            </a:endParaRPr>
          </a:p>
          <a:p>
            <a:pPr lvl="0" indent="457200">
              <a:lnSpc>
                <a:spcPct val="120000"/>
              </a:lnSpc>
              <a:spcBef>
                <a:spcPct val="50000"/>
              </a:spcBef>
              <a:defRPr/>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种类</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457200">
              <a:lnSpc>
                <a:spcPct val="120000"/>
              </a:lnSpc>
              <a:spcBef>
                <a:spcPct val="50000"/>
              </a:spcBef>
              <a:defRPr/>
            </a:pPr>
            <a:r>
              <a:rPr lang="zh-CN" altLang="en-US" sz="2300" dirty="0">
                <a:solidFill>
                  <a:prstClr val="black"/>
                </a:solidFill>
                <a:latin typeface="华文楷体" panose="02010600040101010101" charset="-122"/>
                <a:ea typeface="华文楷体" panose="02010600040101010101" charset="-122"/>
              </a:rPr>
              <a:t>一是各级政府统计部门定期发布的综合性统计公报。</a:t>
            </a:r>
            <a:endParaRPr lang="en-US" altLang="zh-CN" sz="2300" dirty="0">
              <a:solidFill>
                <a:prstClr val="black"/>
              </a:solidFill>
              <a:latin typeface="华文楷体" panose="02010600040101010101" charset="-122"/>
              <a:ea typeface="华文楷体" panose="02010600040101010101" charset="-122"/>
            </a:endParaRPr>
          </a:p>
          <a:p>
            <a:pPr indent="457200">
              <a:lnSpc>
                <a:spcPct val="120000"/>
              </a:lnSpc>
              <a:spcBef>
                <a:spcPct val="50000"/>
              </a:spcBef>
              <a:defRPr/>
            </a:pPr>
            <a:r>
              <a:rPr lang="zh-CN" altLang="en-US" sz="2300" dirty="0">
                <a:solidFill>
                  <a:prstClr val="black"/>
                </a:solidFill>
                <a:latin typeface="华文楷体" panose="02010600040101010101" charset="-122"/>
                <a:ea typeface="华文楷体" panose="02010600040101010101" charset="-122"/>
              </a:rPr>
              <a:t>二是针对各类周期性普查与重要专项调查，也会不定期发布相应的统计公报。</a:t>
            </a:r>
            <a:endParaRPr lang="zh-CN" altLang="en-US" sz="2300" dirty="0"/>
          </a:p>
          <a:p>
            <a:pPr indent="457200">
              <a:lnSpc>
                <a:spcPct val="120000"/>
              </a:lnSpc>
              <a:spcBef>
                <a:spcPct val="50000"/>
              </a:spcBef>
              <a:defRPr/>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特点</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457200">
              <a:lnSpc>
                <a:spcPct val="120000"/>
              </a:lnSpc>
              <a:spcBef>
                <a:spcPct val="50000"/>
              </a:spcBef>
              <a:defRPr/>
            </a:pPr>
            <a:r>
              <a:rPr lang="zh-CN" altLang="en-US" sz="2300" dirty="0">
                <a:solidFill>
                  <a:prstClr val="black"/>
                </a:solidFill>
                <a:latin typeface="华文楷体" panose="02010600040101010101" charset="-122"/>
                <a:ea typeface="华文楷体" panose="02010600040101010101" charset="-122"/>
              </a:rPr>
              <a:t>一是其发布者为政府统计机构，故最具权威性；</a:t>
            </a:r>
            <a:endParaRPr lang="en-US" altLang="zh-CN" sz="2300" dirty="0">
              <a:solidFill>
                <a:prstClr val="black"/>
              </a:solidFill>
              <a:latin typeface="华文楷体" panose="02010600040101010101" charset="-122"/>
              <a:ea typeface="华文楷体" panose="02010600040101010101" charset="-122"/>
            </a:endParaRPr>
          </a:p>
          <a:p>
            <a:pPr indent="457200">
              <a:lnSpc>
                <a:spcPct val="120000"/>
              </a:lnSpc>
              <a:spcBef>
                <a:spcPct val="50000"/>
              </a:spcBef>
              <a:defRPr/>
            </a:pPr>
            <a:r>
              <a:rPr lang="zh-CN" altLang="en-US" sz="2300" dirty="0">
                <a:solidFill>
                  <a:prstClr val="black"/>
                </a:solidFill>
                <a:latin typeface="华文楷体" panose="02010600040101010101" charset="-122"/>
                <a:ea typeface="华文楷体" panose="02010600040101010101" charset="-122"/>
              </a:rPr>
              <a:t>二是其提供的多为初步核算数，有很强时效性；</a:t>
            </a:r>
            <a:endParaRPr lang="en-US" altLang="zh-CN" sz="2300" dirty="0">
              <a:solidFill>
                <a:prstClr val="black"/>
              </a:solidFill>
              <a:latin typeface="华文楷体" panose="02010600040101010101" charset="-122"/>
              <a:ea typeface="华文楷体" panose="02010600040101010101" charset="-122"/>
            </a:endParaRPr>
          </a:p>
          <a:p>
            <a:pPr indent="457200">
              <a:lnSpc>
                <a:spcPct val="120000"/>
              </a:lnSpc>
              <a:spcBef>
                <a:spcPct val="50000"/>
              </a:spcBef>
              <a:defRPr/>
            </a:pPr>
            <a:r>
              <a:rPr lang="zh-CN" altLang="en-US" sz="2300" dirty="0">
                <a:solidFill>
                  <a:prstClr val="black"/>
                </a:solidFill>
                <a:latin typeface="华文楷体" panose="02010600040101010101" charset="-122"/>
                <a:ea typeface="华文楷体" panose="02010600040101010101" charset="-122"/>
              </a:rPr>
              <a:t>三是其目标受众为社会公众，故其写法具有通俗性，注重使用统计图以提升易读性，必要时使用统计表，不涉及公式和计算细节。</a:t>
            </a:r>
          </a:p>
          <a:p>
            <a:pPr lvl="0">
              <a:spcBef>
                <a:spcPct val="50000"/>
              </a:spcBef>
              <a:defRPr/>
            </a:pPr>
            <a:endParaRPr kumimoji="0" lang="zh-CN" altLang="en-US" sz="2800" b="1" i="0" u="none" strike="noStrike" kern="1200" cap="none" spc="0" normalizeH="0" baseline="0" noProof="0" dirty="0">
              <a:ln>
                <a:noFill/>
              </a:ln>
              <a:solidFill>
                <a:srgbClr val="ED7D31"/>
              </a:solidFill>
              <a:effectLst/>
              <a:uLnTx/>
              <a:uFillTx/>
              <a:latin typeface="华文楷体" panose="02010600040101010101" charset="-122"/>
              <a:ea typeface="华文楷体" panose="02010600040101010101" charset="-122"/>
              <a:cs typeface="+mn-cs"/>
            </a:endParaRPr>
          </a:p>
        </p:txBody>
      </p:sp>
    </p:spTree>
    <p:extLst>
      <p:ext uri="{BB962C8B-B14F-4D97-AF65-F5344CB8AC3E}">
        <p14:creationId xmlns:p14="http://schemas.microsoft.com/office/powerpoint/2010/main" val="9629091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一、统计公报</a:t>
            </a: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a:t>
            </a:fld>
            <a:endParaRPr lang="zh-CN" altLang="en-US" sz="2000" dirty="0">
              <a:solidFill>
                <a:schemeClr val="tx1"/>
              </a:solidFill>
            </a:endParaRPr>
          </a:p>
        </p:txBody>
      </p:sp>
      <p:sp>
        <p:nvSpPr>
          <p:cNvPr id="2" name="文本框 1">
            <a:extLst>
              <a:ext uri="{FF2B5EF4-FFF2-40B4-BE49-F238E27FC236}">
                <a16:creationId xmlns:a16="http://schemas.microsoft.com/office/drawing/2014/main" id="{1016ED1B-2A6E-ECBC-D993-64D3752CA4DA}"/>
              </a:ext>
            </a:extLst>
          </p:cNvPr>
          <p:cNvSpPr txBox="1"/>
          <p:nvPr/>
        </p:nvSpPr>
        <p:spPr>
          <a:xfrm>
            <a:off x="861591" y="914401"/>
            <a:ext cx="11330409" cy="5540106"/>
          </a:xfrm>
          <a:prstGeom prst="rect">
            <a:avLst/>
          </a:prstGeom>
          <a:noFill/>
        </p:spPr>
        <p:txBody>
          <a:bodyPr wrap="square" rtlCol="0">
            <a:spAutoFit/>
          </a:bodyPr>
          <a:lstStyle/>
          <a:p>
            <a:pPr fontAlgn="auto">
              <a:lnSpc>
                <a:spcPct val="150000"/>
              </a:lnSpc>
              <a:spcBef>
                <a:spcPct val="50000"/>
              </a:spcBef>
            </a:pPr>
            <a:r>
              <a:rPr lang="zh-CN" altLang="en-US" sz="2800" b="1" dirty="0">
                <a:solidFill>
                  <a:schemeClr val="accent2"/>
                </a:solidFill>
                <a:latin typeface="华文楷体" panose="02010600040101010101" charset="-122"/>
                <a:ea typeface="华文楷体" panose="02010600040101010101" charset="-122"/>
              </a:rPr>
              <a:t>  （三）实例说明</a:t>
            </a:r>
          </a:p>
          <a:p>
            <a:pPr indent="457200" fontAlgn="auto">
              <a:lnSpc>
                <a:spcPct val="180000"/>
              </a:lnSpc>
              <a:spcBef>
                <a:spcPts val="0"/>
              </a:spcBef>
              <a:extLst>
                <a:ext uri="{35155182-B16C-46BC-9424-99874614C6A1}">
                  <wpsdc:indentchars xmlns="" xmlns:wpsdc="http://www.wps.cn/officeDocument/2017/drawingmlCustomData" xmlns:lc="http://schemas.openxmlformats.org/drawingml/2006/lockedCanvas" val="200" checksum="3837665281"/>
                </a:ext>
              </a:extLst>
            </a:pPr>
            <a:r>
              <a:rPr lang="zh-CN" altLang="en-US" sz="2200" dirty="0">
                <a:latin typeface="华文楷体" panose="02010600040101010101" charset="-122"/>
                <a:ea typeface="华文楷体" panose="02010600040101010101" charset="-122"/>
                <a:sym typeface="+mn-ea"/>
              </a:rPr>
              <a:t>以国家统计局</a:t>
            </a:r>
            <a:r>
              <a:rPr lang="en-US" altLang="zh-CN" sz="2200" dirty="0">
                <a:latin typeface="华文楷体" panose="02010600040101010101" charset="-122"/>
                <a:ea typeface="华文楷体" panose="02010600040101010101" charset="-122"/>
                <a:sym typeface="+mn-ea"/>
              </a:rPr>
              <a:t>2024</a:t>
            </a:r>
            <a:r>
              <a:rPr lang="zh-CN" altLang="en-US" sz="2200" dirty="0">
                <a:latin typeface="华文楷体" panose="02010600040101010101" charset="-122"/>
                <a:ea typeface="华文楷体" panose="02010600040101010101" charset="-122"/>
                <a:sym typeface="+mn-ea"/>
              </a:rPr>
              <a:t>年发布的“国民经济和社会发展统计公报”为例做一简介。</a:t>
            </a:r>
            <a:endParaRPr lang="en-US" altLang="zh-CN" sz="2200" dirty="0">
              <a:latin typeface="华文楷体" panose="02010600040101010101" charset="-122"/>
              <a:ea typeface="华文楷体" panose="02010600040101010101" charset="-122"/>
              <a:sym typeface="+mn-ea"/>
            </a:endParaRPr>
          </a:p>
          <a:p>
            <a:pPr indent="457200" fontAlgn="auto">
              <a:lnSpc>
                <a:spcPct val="180000"/>
              </a:lnSpc>
              <a:spcBef>
                <a:spcPts val="0"/>
              </a:spcBef>
              <a:extLst>
                <a:ext uri="{35155182-B16C-46BC-9424-99874614C6A1}">
                  <wpsdc:indentchars xmlns="" xmlns:wpsdc="http://www.wps.cn/officeDocument/2017/drawingmlCustomData" xmlns:lc="http://schemas.openxmlformats.org/drawingml/2006/lockedCanvas" val="200" checksum="3837665281"/>
                </a:ext>
              </a:extLst>
            </a:pPr>
            <a:r>
              <a:rPr lang="zh-CN" altLang="en-US" sz="2200" dirty="0">
                <a:latin typeface="华文楷体" panose="02010600040101010101" charset="-122"/>
                <a:ea typeface="华文楷体" panose="02010600040101010101" charset="-122"/>
                <a:sym typeface="+mn-ea"/>
              </a:rPr>
              <a:t>首部给出标题、发布主体和发布时间。标题为《中华人民共和国</a:t>
            </a:r>
            <a:r>
              <a:rPr lang="en-US" altLang="zh-CN" sz="2200" dirty="0">
                <a:latin typeface="华文楷体" panose="02010600040101010101" charset="-122"/>
                <a:ea typeface="华文楷体" panose="02010600040101010101" charset="-122"/>
                <a:sym typeface="+mn-ea"/>
              </a:rPr>
              <a:t>2023</a:t>
            </a:r>
            <a:r>
              <a:rPr lang="zh-CN" altLang="en-US" sz="2200" dirty="0">
                <a:latin typeface="华文楷体" panose="02010600040101010101" charset="-122"/>
                <a:ea typeface="华文楷体" panose="02010600040101010101" charset="-122"/>
                <a:sym typeface="+mn-ea"/>
              </a:rPr>
              <a:t>年国民经济和社会发展统计公报》，发布主体为国家统计局，发布时间为</a:t>
            </a:r>
            <a:r>
              <a:rPr lang="en-US" altLang="zh-CN" sz="2200" dirty="0">
                <a:latin typeface="华文楷体" panose="02010600040101010101" charset="-122"/>
                <a:ea typeface="华文楷体" panose="02010600040101010101" charset="-122"/>
                <a:sym typeface="+mn-ea"/>
              </a:rPr>
              <a:t>2024</a:t>
            </a:r>
            <a:r>
              <a:rPr lang="zh-CN" altLang="en-US" sz="2200" dirty="0">
                <a:latin typeface="华文楷体" panose="02010600040101010101" charset="-122"/>
                <a:ea typeface="华文楷体" panose="02010600040101010101" charset="-122"/>
                <a:sym typeface="+mn-ea"/>
              </a:rPr>
              <a:t>年</a:t>
            </a:r>
            <a:r>
              <a:rPr lang="en-US" altLang="zh-CN" sz="2200" dirty="0">
                <a:latin typeface="华文楷体" panose="02010600040101010101" charset="-122"/>
                <a:ea typeface="华文楷体" panose="02010600040101010101" charset="-122"/>
                <a:sym typeface="+mn-ea"/>
              </a:rPr>
              <a:t>2</a:t>
            </a:r>
            <a:r>
              <a:rPr lang="zh-CN" altLang="en-US" sz="2200" dirty="0">
                <a:latin typeface="华文楷体" panose="02010600040101010101" charset="-122"/>
                <a:ea typeface="华文楷体" panose="02010600040101010101" charset="-122"/>
                <a:sym typeface="+mn-ea"/>
              </a:rPr>
              <a:t>月</a:t>
            </a:r>
            <a:r>
              <a:rPr lang="en-US" altLang="zh-CN" sz="2200" dirty="0">
                <a:latin typeface="华文楷体" panose="02010600040101010101" charset="-122"/>
                <a:ea typeface="华文楷体" panose="02010600040101010101" charset="-122"/>
                <a:sym typeface="+mn-ea"/>
              </a:rPr>
              <a:t>29</a:t>
            </a:r>
            <a:r>
              <a:rPr lang="zh-CN" altLang="en-US" sz="2200" dirty="0">
                <a:latin typeface="华文楷体" panose="02010600040101010101" charset="-122"/>
                <a:ea typeface="华文楷体" panose="02010600040101010101" charset="-122"/>
                <a:sym typeface="+mn-ea"/>
              </a:rPr>
              <a:t>日。</a:t>
            </a:r>
          </a:p>
          <a:p>
            <a:pPr indent="457200" fontAlgn="auto">
              <a:lnSpc>
                <a:spcPct val="180000"/>
              </a:lnSpc>
              <a:spcBef>
                <a:spcPts val="0"/>
              </a:spcBef>
              <a:extLst>
                <a:ext uri="{35155182-B16C-46BC-9424-99874614C6A1}">
                  <wpsdc:indentchars xmlns="" xmlns:wpsdc="http://www.wps.cn/officeDocument/2017/drawingmlCustomData" xmlns:lc="http://schemas.openxmlformats.org/drawingml/2006/lockedCanvas" val="200" checksum="3837665281"/>
                </a:ext>
              </a:extLst>
            </a:pPr>
            <a:r>
              <a:rPr lang="zh-CN" altLang="en-US" sz="2200" dirty="0">
                <a:latin typeface="华文楷体" panose="02010600040101010101" charset="-122"/>
                <a:ea typeface="华文楷体" panose="02010600040101010101" charset="-122"/>
                <a:sym typeface="+mn-ea"/>
              </a:rPr>
              <a:t>正文第一段为前言，概述公报的发布背景：</a:t>
            </a:r>
            <a:r>
              <a:rPr lang="en-US" altLang="zh-CN" sz="2200" dirty="0">
                <a:latin typeface="华文楷体" panose="02010600040101010101" charset="-122"/>
                <a:ea typeface="华文楷体" panose="02010600040101010101" charset="-122"/>
                <a:sym typeface="+mn-ea"/>
              </a:rPr>
              <a:t>“2023</a:t>
            </a:r>
            <a:r>
              <a:rPr lang="zh-CN" altLang="en-US" sz="2200" dirty="0">
                <a:latin typeface="华文楷体" panose="02010600040101010101" charset="-122"/>
                <a:ea typeface="华文楷体" panose="02010600040101010101" charset="-122"/>
                <a:sym typeface="+mn-ea"/>
              </a:rPr>
              <a:t>年是全面贯彻党的二十大精神的开局之年，是三年新冠疫情防控转段后经济恢复发展的一年。面对复杂严峻的国际环境和艰巨繁重的国内改革发展稳定任务，在以习近平同志为核心的党中央坚强领导下，各地区各部门坚持以习近平新时代中国特色社会主义思想为指导</a:t>
            </a:r>
            <a:r>
              <a:rPr lang="en-US" altLang="zh-CN" sz="2200" dirty="0">
                <a:latin typeface="华文楷体" panose="02010600040101010101" charset="-122"/>
                <a:ea typeface="华文楷体" panose="02010600040101010101" charset="-122"/>
                <a:sym typeface="+mn-ea"/>
              </a:rPr>
              <a:t>……</a:t>
            </a:r>
            <a:r>
              <a:rPr lang="zh-CN" altLang="en-US" sz="2200" dirty="0">
                <a:latin typeface="华文楷体" panose="02010600040101010101" charset="-122"/>
                <a:ea typeface="华文楷体" panose="02010600040101010101" charset="-122"/>
                <a:sym typeface="+mn-ea"/>
              </a:rPr>
              <a:t>，全面建设社会主义现代化国家迈出坚实步伐。</a:t>
            </a:r>
            <a:r>
              <a:rPr lang="en-US" altLang="zh-CN" sz="2200" dirty="0">
                <a:latin typeface="华文楷体" panose="02010600040101010101" charset="-122"/>
                <a:ea typeface="华文楷体" panose="02010600040101010101" charset="-122"/>
                <a:sym typeface="+mn-ea"/>
              </a:rPr>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C89F29-05B3-5946-A7FA-1680D7C76798}"/>
            </a:ext>
          </a:extLst>
        </p:cNvPr>
        <p:cNvGrpSpPr/>
        <p:nvPr/>
      </p:nvGrpSpPr>
      <p:grpSpPr>
        <a:xfrm>
          <a:off x="0" y="0"/>
          <a:ext cx="0" cy="0"/>
          <a:chOff x="0" y="0"/>
          <a:chExt cx="0" cy="0"/>
        </a:xfrm>
      </p:grpSpPr>
      <p:sp>
        <p:nvSpPr>
          <p:cNvPr id="11" name="Rectangle 4" descr="浅色上对角线">
            <a:extLst>
              <a:ext uri="{FF2B5EF4-FFF2-40B4-BE49-F238E27FC236}">
                <a16:creationId xmlns:a16="http://schemas.microsoft.com/office/drawing/2014/main" id="{FB9FBE1D-7B73-4D0B-E0A0-EA975597FE74}"/>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一、统计公报</a:t>
            </a:r>
          </a:p>
        </p:txBody>
      </p:sp>
      <p:sp>
        <p:nvSpPr>
          <p:cNvPr id="5" name="灯片编号占位符 6">
            <a:extLst>
              <a:ext uri="{FF2B5EF4-FFF2-40B4-BE49-F238E27FC236}">
                <a16:creationId xmlns:a16="http://schemas.microsoft.com/office/drawing/2014/main" id="{D9903DFB-50FC-C6B3-166E-EB50A6CA40EF}"/>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6</a:t>
            </a:fld>
            <a:endParaRPr lang="zh-CN" altLang="en-US" sz="2000" dirty="0">
              <a:solidFill>
                <a:schemeClr val="tx1"/>
              </a:solidFill>
            </a:endParaRPr>
          </a:p>
        </p:txBody>
      </p:sp>
      <p:sp>
        <p:nvSpPr>
          <p:cNvPr id="2" name="文本框 1">
            <a:extLst>
              <a:ext uri="{FF2B5EF4-FFF2-40B4-BE49-F238E27FC236}">
                <a16:creationId xmlns:a16="http://schemas.microsoft.com/office/drawing/2014/main" id="{0262530E-B448-C1F3-63EC-64145618AF5C}"/>
              </a:ext>
            </a:extLst>
          </p:cNvPr>
          <p:cNvSpPr txBox="1"/>
          <p:nvPr/>
        </p:nvSpPr>
        <p:spPr>
          <a:xfrm>
            <a:off x="768457" y="1059392"/>
            <a:ext cx="11330409" cy="4944559"/>
          </a:xfrm>
          <a:prstGeom prst="rect">
            <a:avLst/>
          </a:prstGeom>
          <a:noFill/>
        </p:spPr>
        <p:txBody>
          <a:bodyPr wrap="square" rtlCol="0">
            <a:spAutoFit/>
          </a:bodyPr>
          <a:lstStyle/>
          <a:p>
            <a:pPr indent="457200">
              <a:lnSpc>
                <a:spcPct val="120000"/>
              </a:lnSpc>
              <a:extLst>
                <a:ext uri="{35155182-B16C-46BC-9424-99874614C6A1}">
                  <wpsdc:indentchars xmlns:lc="http://schemas.openxmlformats.org/drawingml/2006/lockedCanvas" xmlns:wpsdc="http://www.wps.cn/officeDocument/2017/drawingmlCustomData" xmlns="" val="200" checksum="3837665281"/>
                </a:ext>
              </a:extLst>
            </a:pPr>
            <a:r>
              <a:rPr lang="zh-CN" altLang="en-US" sz="2200" dirty="0">
                <a:latin typeface="华文楷体" panose="02010600040101010101" charset="-122"/>
                <a:ea typeface="华文楷体" panose="02010600040101010101" charset="-122"/>
                <a:sym typeface="+mn-ea"/>
              </a:rPr>
              <a:t>正文后续部分为主体，内容共有十二块，以文字说明为主，配有</a:t>
            </a:r>
            <a:r>
              <a:rPr lang="en-US" altLang="zh-CN" sz="2200" dirty="0">
                <a:latin typeface="华文楷体" panose="02010600040101010101" charset="-122"/>
                <a:ea typeface="华文楷体" panose="02010600040101010101" charset="-122"/>
                <a:sym typeface="+mn-ea"/>
              </a:rPr>
              <a:t>24</a:t>
            </a:r>
            <a:r>
              <a:rPr lang="zh-CN" altLang="en-US" sz="2200" dirty="0">
                <a:latin typeface="华文楷体" panose="02010600040101010101" charset="-122"/>
                <a:ea typeface="华文楷体" panose="02010600040101010101" charset="-122"/>
                <a:sym typeface="+mn-ea"/>
              </a:rPr>
              <a:t>个统计图和</a:t>
            </a:r>
            <a:r>
              <a:rPr lang="en-US" altLang="zh-CN" sz="2200" dirty="0">
                <a:latin typeface="华文楷体" panose="02010600040101010101" charset="-122"/>
                <a:ea typeface="华文楷体" panose="02010600040101010101" charset="-122"/>
                <a:sym typeface="+mn-ea"/>
              </a:rPr>
              <a:t>17</a:t>
            </a:r>
            <a:r>
              <a:rPr lang="zh-CN" altLang="en-US" sz="2200" dirty="0">
                <a:latin typeface="华文楷体" panose="02010600040101010101" charset="-122"/>
                <a:ea typeface="华文楷体" panose="02010600040101010101" charset="-122"/>
                <a:sym typeface="+mn-ea"/>
              </a:rPr>
              <a:t>个统计表：</a:t>
            </a:r>
            <a:endParaRPr lang="en-US" altLang="zh-CN" sz="2200" dirty="0">
              <a:latin typeface="华文楷体" panose="02010600040101010101" charset="-122"/>
              <a:ea typeface="华文楷体" panose="02010600040101010101" charset="-122"/>
              <a:sym typeface="+mn-ea"/>
            </a:endParaRPr>
          </a:p>
          <a:p>
            <a:pPr indent="457200">
              <a:lnSpc>
                <a:spcPct val="120000"/>
              </a:lnSpc>
              <a:extLst>
                <a:ext uri="{35155182-B16C-46BC-9424-99874614C6A1}">
                  <wpsdc:indentchars xmlns:lc="http://schemas.openxmlformats.org/drawingml/2006/lockedCanvas" xmlns:wpsdc="http://www.wps.cn/officeDocument/2017/drawingmlCustomData" xmlns="" val="200" checksum="3837665281"/>
                </a:ext>
              </a:extLst>
            </a:pPr>
            <a:r>
              <a:rPr lang="zh-CN" altLang="en-US" sz="2200" dirty="0">
                <a:latin typeface="华文楷体" panose="02010600040101010101" charset="-122"/>
                <a:ea typeface="华文楷体" panose="02010600040101010101" charset="-122"/>
                <a:sym typeface="+mn-ea"/>
              </a:rPr>
              <a:t>首先是综合部分，就国民核算、人口、就业、消费价格、汇率与外汇储备、增长动力、城乡融合和区域协调、绿色低碳转型等方面给出数据概述。</a:t>
            </a:r>
            <a:endParaRPr lang="en-US" altLang="zh-CN" sz="2200" dirty="0">
              <a:latin typeface="华文楷体" panose="02010600040101010101" charset="-122"/>
              <a:ea typeface="华文楷体" panose="02010600040101010101" charset="-122"/>
              <a:sym typeface="+mn-ea"/>
            </a:endParaRPr>
          </a:p>
          <a:p>
            <a:pPr indent="457200">
              <a:lnSpc>
                <a:spcPct val="120000"/>
              </a:lnSpc>
              <a:extLst>
                <a:ext uri="{35155182-B16C-46BC-9424-99874614C6A1}">
                  <wpsdc:indentchars xmlns:lc="http://schemas.openxmlformats.org/drawingml/2006/lockedCanvas" xmlns:wpsdc="http://www.wps.cn/officeDocument/2017/drawingmlCustomData" xmlns="" val="200" checksum="3837665281"/>
                </a:ext>
              </a:extLst>
            </a:pPr>
            <a:r>
              <a:rPr lang="zh-CN" altLang="en-US" sz="2200" dirty="0">
                <a:latin typeface="华文楷体" panose="02010600040101010101" charset="-122"/>
                <a:ea typeface="华文楷体" panose="02010600040101010101" charset="-122"/>
                <a:sym typeface="+mn-ea"/>
              </a:rPr>
              <a:t>第二至第四部分，从三次产业角度，分别就“农业”、“工业和建筑业”、“服务业”发展情况进行说明。</a:t>
            </a:r>
            <a:endParaRPr lang="en-US" altLang="zh-CN" sz="2200" dirty="0">
              <a:latin typeface="华文楷体" panose="02010600040101010101" charset="-122"/>
              <a:ea typeface="华文楷体" panose="02010600040101010101" charset="-122"/>
              <a:sym typeface="+mn-ea"/>
            </a:endParaRPr>
          </a:p>
          <a:p>
            <a:pPr indent="457200">
              <a:lnSpc>
                <a:spcPct val="120000"/>
              </a:lnSpc>
              <a:extLst>
                <a:ext uri="{35155182-B16C-46BC-9424-99874614C6A1}">
                  <wpsdc:indentchars xmlns:lc="http://schemas.openxmlformats.org/drawingml/2006/lockedCanvas" xmlns:wpsdc="http://www.wps.cn/officeDocument/2017/drawingmlCustomData" xmlns="" val="200" checksum="3837665281"/>
                </a:ext>
              </a:extLst>
            </a:pPr>
            <a:r>
              <a:rPr lang="zh-CN" altLang="en-US" sz="2200" dirty="0">
                <a:latin typeface="华文楷体" panose="02010600040101010101" charset="-122"/>
                <a:ea typeface="华文楷体" panose="02010600040101010101" charset="-122"/>
                <a:sym typeface="+mn-ea"/>
              </a:rPr>
              <a:t>第五至第十二部分对不同领域展开数据说明，涉及“国内贸易”、“固定资产投资”、“对外经济”、“财政金融”、“居民收入消费和社会保障”、“科学技术和教育”、“文化旅游、卫生健康和体育”、“资源、环境和应急管理”等八个主题。主体部分结构安排，与</a:t>
            </a:r>
            <a:r>
              <a:rPr lang="en-US" altLang="zh-CN" sz="2200" dirty="0">
                <a:latin typeface="华文楷体" panose="02010600040101010101" charset="-122"/>
                <a:ea typeface="华文楷体" panose="02010600040101010101" charset="-122"/>
                <a:sym typeface="+mn-ea"/>
              </a:rPr>
              <a:t>《</a:t>
            </a:r>
            <a:r>
              <a:rPr lang="zh-CN" altLang="en-US" sz="2200" dirty="0">
                <a:latin typeface="华文楷体" panose="02010600040101010101" charset="-122"/>
                <a:ea typeface="华文楷体" panose="02010600040101010101" charset="-122"/>
                <a:sym typeface="+mn-ea"/>
              </a:rPr>
              <a:t>中国统计年鉴</a:t>
            </a:r>
            <a:r>
              <a:rPr lang="en-US" altLang="zh-CN" sz="2200" dirty="0">
                <a:latin typeface="华文楷体" panose="02010600040101010101" charset="-122"/>
                <a:ea typeface="华文楷体" panose="02010600040101010101" charset="-122"/>
                <a:sym typeface="+mn-ea"/>
              </a:rPr>
              <a:t>》</a:t>
            </a:r>
            <a:r>
              <a:rPr lang="zh-CN" altLang="en-US" sz="2200" dirty="0">
                <a:latin typeface="华文楷体" panose="02010600040101010101" charset="-122"/>
                <a:ea typeface="华文楷体" panose="02010600040101010101" charset="-122"/>
                <a:sym typeface="+mn-ea"/>
              </a:rPr>
              <a:t>的章节设置具有较好的一致性。</a:t>
            </a:r>
          </a:p>
          <a:p>
            <a:pPr indent="457200">
              <a:lnSpc>
                <a:spcPct val="120000"/>
              </a:lnSpc>
              <a:extLst>
                <a:ext uri="{35155182-B16C-46BC-9424-99874614C6A1}">
                  <wpsdc:indentchars xmlns="" xmlns:wpsdc="http://www.wps.cn/officeDocument/2017/drawingmlCustomData" xmlns:lc="http://schemas.openxmlformats.org/drawingml/2006/lockedCanvas" val="200" checksum="3837665281"/>
                </a:ext>
              </a:extLst>
            </a:pPr>
            <a:r>
              <a:rPr lang="zh-CN" altLang="en-US" sz="2200" dirty="0">
                <a:latin typeface="华文楷体" panose="02010600040101010101" charset="-122"/>
                <a:ea typeface="华文楷体" panose="02010600040101010101" charset="-122"/>
                <a:sym typeface="+mn-ea"/>
              </a:rPr>
              <a:t>尾部给出大量注释（</a:t>
            </a:r>
            <a:r>
              <a:rPr lang="en-US" altLang="zh-CN" sz="2200" dirty="0">
                <a:latin typeface="华文楷体" panose="02010600040101010101" charset="-122"/>
                <a:ea typeface="华文楷体" panose="02010600040101010101" charset="-122"/>
                <a:sym typeface="+mn-ea"/>
              </a:rPr>
              <a:t>86</a:t>
            </a:r>
            <a:r>
              <a:rPr lang="zh-CN" altLang="en-US" sz="2200" dirty="0">
                <a:latin typeface="华文楷体" panose="02010600040101010101" charset="-122"/>
                <a:ea typeface="华文楷体" panose="02010600040101010101" charset="-122"/>
                <a:sym typeface="+mn-ea"/>
              </a:rPr>
              <a:t>个），对指标定义和数据口径做出清晰界定；同时在资料来源中详细注明各类指标的数据由哪些部委提供，为感兴趣者进一步查询指明路径。</a:t>
            </a:r>
          </a:p>
        </p:txBody>
      </p:sp>
    </p:spTree>
    <p:extLst>
      <p:ext uri="{BB962C8B-B14F-4D97-AF65-F5344CB8AC3E}">
        <p14:creationId xmlns:p14="http://schemas.microsoft.com/office/powerpoint/2010/main" val="39661852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6">
            <a:hlinkClick r:id="" action="ppaction://noaction" highlightClick="1"/>
            <a:hlinkHover r:id="rId3" action="ppaction://hlinksldjump"/>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p:cNvSpPr>
            <a:spLocks noGrp="1" noRot="1" noChangeArrowheads="1"/>
          </p:cNvSpPr>
          <p:nvPr>
            <p:ph idx="1"/>
          </p:nvPr>
        </p:nvSpPr>
        <p:spPr>
          <a:xfrm>
            <a:off x="660400" y="771525"/>
            <a:ext cx="11531600" cy="5847484"/>
          </a:xfrm>
        </p:spPr>
        <p:txBody>
          <a:bodyPr>
            <a:noAutofit/>
          </a:bodyPr>
          <a:lstStyle/>
          <a:p>
            <a:pPr marL="0" fontAlgn="auto">
              <a:lnSpc>
                <a:spcPct val="140000"/>
              </a:lnSpc>
              <a:buFontTx/>
              <a:buNone/>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（一）概念与种类</a:t>
            </a:r>
          </a:p>
          <a:p>
            <a:pPr marL="0" indent="457200" fontAlgn="auto">
              <a:lnSpc>
                <a:spcPct val="120000"/>
              </a:lnSpc>
              <a:buFontTx/>
              <a:buNone/>
            </a:pPr>
            <a:r>
              <a:rPr lang="zh-CN" altLang="en-US" sz="2400" dirty="0">
                <a:latin typeface="华文楷体" panose="02010600040101010101" charset="-122"/>
                <a:ea typeface="华文楷体" panose="02010600040101010101" charset="-122"/>
                <a:cs typeface="华文楷体" panose="02010600040101010101" charset="-122"/>
              </a:rPr>
              <a:t>调查报告是各类机构或研究者针对特定主题进行调查后形成的说明与总结文本。</a:t>
            </a:r>
          </a:p>
          <a:p>
            <a:pPr marL="0" indent="457200" fontAlgn="auto">
              <a:lnSpc>
                <a:spcPct val="120000"/>
              </a:lnSpc>
              <a:buFontTx/>
              <a:buNone/>
            </a:pPr>
            <a:r>
              <a:rPr lang="zh-CN" altLang="en-US" sz="2400" dirty="0">
                <a:latin typeface="华文楷体" panose="02010600040101010101" charset="-122"/>
                <a:ea typeface="华文楷体" panose="02010600040101010101" charset="-122"/>
                <a:cs typeface="华文楷体" panose="02010600040101010101" charset="-122"/>
              </a:rPr>
              <a:t>从内容看，可分为社会科学类与自然科学类调查：前者如市场调查、民意调查、社会调查、产业发展调查；后者如地质调查、生态环境调查、生物资源调查、流行病调查等。</a:t>
            </a:r>
            <a:endParaRPr lang="en-US" altLang="zh-CN" sz="2400" dirty="0">
              <a:latin typeface="华文楷体" panose="02010600040101010101" charset="-122"/>
              <a:ea typeface="华文楷体" panose="02010600040101010101" charset="-122"/>
              <a:cs typeface="华文楷体" panose="02010600040101010101" charset="-122"/>
            </a:endParaRPr>
          </a:p>
          <a:p>
            <a:pPr marL="0" indent="457200" fontAlgn="auto">
              <a:lnSpc>
                <a:spcPct val="120000"/>
              </a:lnSpc>
              <a:buFontTx/>
              <a:buNone/>
            </a:pPr>
            <a:r>
              <a:rPr lang="zh-CN" altLang="en-US" sz="2400" dirty="0">
                <a:latin typeface="华文楷体" panose="02010600040101010101" charset="-122"/>
                <a:ea typeface="华文楷体" panose="02010600040101010101" charset="-122"/>
                <a:cs typeface="华文楷体" panose="02010600040101010101" charset="-122"/>
              </a:rPr>
              <a:t>从研究范围看，分为综合调查报告和专项调查报告：前者围绕一个中心问题，开展多维度调查所形成；后者聚焦某一具体问题而成。</a:t>
            </a:r>
            <a:endParaRPr lang="en-US" altLang="zh-CN" sz="2400" dirty="0">
              <a:latin typeface="华文楷体" panose="02010600040101010101" charset="-122"/>
              <a:ea typeface="华文楷体" panose="02010600040101010101" charset="-122"/>
              <a:cs typeface="华文楷体" panose="02010600040101010101" charset="-122"/>
            </a:endParaRPr>
          </a:p>
          <a:p>
            <a:pPr marL="0" indent="457200" fontAlgn="auto">
              <a:lnSpc>
                <a:spcPct val="120000"/>
              </a:lnSpc>
              <a:buFontTx/>
              <a:buNone/>
            </a:pPr>
            <a:r>
              <a:rPr lang="zh-CN" altLang="en-US" sz="2400" dirty="0">
                <a:latin typeface="华文楷体" panose="02010600040101010101" charset="-122"/>
                <a:ea typeface="华文楷体" panose="02010600040101010101" charset="-122"/>
                <a:cs typeface="华文楷体" panose="02010600040101010101" charset="-122"/>
              </a:rPr>
              <a:t>从目的和作用看，调查报告可分为反映现实类、推广典型类、揭露问题类、研究政策类、探究新生事物类。</a:t>
            </a:r>
            <a:endParaRPr lang="en-US" altLang="zh-CN" sz="2400" dirty="0">
              <a:latin typeface="华文楷体" panose="02010600040101010101" charset="-122"/>
              <a:ea typeface="华文楷体" panose="02010600040101010101" charset="-122"/>
              <a:cs typeface="华文楷体" panose="02010600040101010101" charset="-122"/>
            </a:endParaRPr>
          </a:p>
          <a:p>
            <a:pPr marL="0" indent="457200" fontAlgn="auto">
              <a:lnSpc>
                <a:spcPct val="120000"/>
              </a:lnSpc>
              <a:buFontTx/>
              <a:buNone/>
            </a:pPr>
            <a:r>
              <a:rPr lang="zh-CN" altLang="en-US" sz="2400" dirty="0">
                <a:latin typeface="华文楷体" panose="02010600040101010101" charset="-122"/>
                <a:ea typeface="华文楷体" panose="02010600040101010101" charset="-122"/>
                <a:cs typeface="华文楷体" panose="02010600040101010101" charset="-122"/>
              </a:rPr>
              <a:t>从方法看，根据是否以统计调查为主，可分为统计调查和非统计调查。从调查频率看，分为一次性调查报告与连续性调查报告。</a:t>
            </a:r>
          </a:p>
          <a:p>
            <a:pPr marL="0" algn="l" fontAlgn="auto">
              <a:lnSpc>
                <a:spcPct val="140000"/>
              </a:lnSpc>
              <a:buFontTx/>
              <a:buNone/>
            </a:pPr>
            <a:r>
              <a:rPr lang="en-US" altLang="zh-CN" sz="2400" b="1" dirty="0">
                <a:latin typeface="华文楷体" panose="02010600040101010101" charset="-122"/>
                <a:ea typeface="华文楷体" panose="02010600040101010101" charset="-122"/>
                <a:cs typeface="华文楷体" panose="02010600040101010101" charset="-122"/>
                <a:sym typeface="+mn-ea"/>
              </a:rPr>
              <a:t>     </a:t>
            </a:r>
            <a:endParaRPr lang="zh-CN" altLang="en-US" sz="2000" b="1" i="1" dirty="0">
              <a:latin typeface="微软雅黑" panose="020B0503020204020204" pitchFamily="34" charset="-122"/>
              <a:ea typeface="微软雅黑" panose="020B0503020204020204" pitchFamily="34"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7</a:t>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二、调查报告</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559">
                                            <p:txEl>
                                              <p:pRg st="1" end="1"/>
                                            </p:txEl>
                                          </p:spTgt>
                                        </p:tgtEl>
                                        <p:attrNameLst>
                                          <p:attrName>style.visibility</p:attrName>
                                        </p:attrNameLst>
                                      </p:cBhvr>
                                      <p:to>
                                        <p:strVal val="visible"/>
                                      </p:to>
                                    </p:set>
                                    <p:animEffect transition="in" filter="blinds(horizontal)">
                                      <p:cBhvr>
                                        <p:cTn id="7" dur="500"/>
                                        <p:tgtEl>
                                          <p:spTgt spid="2355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3559">
                                            <p:txEl>
                                              <p:pRg st="2" end="2"/>
                                            </p:txEl>
                                          </p:spTgt>
                                        </p:tgtEl>
                                        <p:attrNameLst>
                                          <p:attrName>style.visibility</p:attrName>
                                        </p:attrNameLst>
                                      </p:cBhvr>
                                      <p:to>
                                        <p:strVal val="visible"/>
                                      </p:to>
                                    </p:set>
                                    <p:animEffect transition="in" filter="blinds(horizontal)">
                                      <p:cBhvr>
                                        <p:cTn id="12" dur="500"/>
                                        <p:tgtEl>
                                          <p:spTgt spid="23559">
                                            <p:txEl>
                                              <p:pRg st="2" end="2"/>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23559">
                                            <p:txEl>
                                              <p:pRg st="3" end="3"/>
                                            </p:txEl>
                                          </p:spTgt>
                                        </p:tgtEl>
                                        <p:attrNameLst>
                                          <p:attrName>style.visibility</p:attrName>
                                        </p:attrNameLst>
                                      </p:cBhvr>
                                      <p:to>
                                        <p:strVal val="visible"/>
                                      </p:to>
                                    </p:set>
                                    <p:animEffect transition="in" filter="blinds(horizontal)">
                                      <p:cBhvr>
                                        <p:cTn id="15" dur="500"/>
                                        <p:tgtEl>
                                          <p:spTgt spid="23559">
                                            <p:txEl>
                                              <p:pRg st="3" end="3"/>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23559">
                                            <p:txEl>
                                              <p:pRg st="4" end="4"/>
                                            </p:txEl>
                                          </p:spTgt>
                                        </p:tgtEl>
                                        <p:attrNameLst>
                                          <p:attrName>style.visibility</p:attrName>
                                        </p:attrNameLst>
                                      </p:cBhvr>
                                      <p:to>
                                        <p:strVal val="visible"/>
                                      </p:to>
                                    </p:set>
                                    <p:animEffect transition="in" filter="blinds(horizontal)">
                                      <p:cBhvr>
                                        <p:cTn id="18" dur="500"/>
                                        <p:tgtEl>
                                          <p:spTgt spid="23559">
                                            <p:txEl>
                                              <p:pRg st="4" end="4"/>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23559">
                                            <p:txEl>
                                              <p:pRg st="5" end="5"/>
                                            </p:txEl>
                                          </p:spTgt>
                                        </p:tgtEl>
                                        <p:attrNameLst>
                                          <p:attrName>style.visibility</p:attrName>
                                        </p:attrNameLst>
                                      </p:cBhvr>
                                      <p:to>
                                        <p:strVal val="visible"/>
                                      </p:to>
                                    </p:set>
                                    <p:animEffect transition="in" filter="blinds(horizontal)">
                                      <p:cBhvr>
                                        <p:cTn id="21" dur="500"/>
                                        <p:tgtEl>
                                          <p:spTgt spid="23559">
                                            <p:txEl>
                                              <p:pRg st="5" end="5"/>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23559">
                                            <p:txEl>
                                              <p:pRg st="6" end="6"/>
                                            </p:txEl>
                                          </p:spTgt>
                                        </p:tgtEl>
                                        <p:attrNameLst>
                                          <p:attrName>style.visibility</p:attrName>
                                        </p:attrNameLst>
                                      </p:cBhvr>
                                      <p:to>
                                        <p:strVal val="visible"/>
                                      </p:to>
                                    </p:set>
                                    <p:animEffect transition="in" filter="blinds(horizontal)">
                                      <p:cBhvr>
                                        <p:cTn id="24" dur="500"/>
                                        <p:tgtEl>
                                          <p:spTgt spid="2355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85697" y="771525"/>
            <a:ext cx="11506303" cy="5842636"/>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（二）特点与要求</a:t>
            </a:r>
            <a:endParaRPr lang="en-US" altLang="zh-CN"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457200" fontAlgn="auto">
              <a:lnSpc>
                <a:spcPct val="130000"/>
              </a:lnSpc>
              <a:spcBef>
                <a:spcPts val="0"/>
              </a:spcBef>
              <a:buFontTx/>
              <a:buNone/>
            </a:pPr>
            <a:r>
              <a:rPr lang="en-US" altLang="zh-CN" sz="25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1</a:t>
            </a:r>
            <a:r>
              <a:rPr kumimoji="0" lang="en-US" altLang="zh-CN" sz="2500" b="1" i="0" u="none" strike="noStrike" kern="1200" cap="none" spc="0" normalizeH="0" baseline="0" noProof="0" dirty="0">
                <a:ln>
                  <a:noFill/>
                </a:ln>
                <a:solidFill>
                  <a:srgbClr val="5B9BD5"/>
                </a:solidFill>
                <a:effectLst/>
                <a:uLnTx/>
                <a:uFillTx/>
                <a:latin typeface="Times New Roman" panose="02020603050405020304" pitchFamily="18" charset="0"/>
                <a:ea typeface="华文楷体" panose="02010600040101010101" charset="-122"/>
                <a:cs typeface="Times New Roman" panose="02020603050405020304" pitchFamily="18" charset="0"/>
              </a:rPr>
              <a:t>.</a:t>
            </a:r>
            <a:r>
              <a:rPr kumimoji="0" lang="zh-CN" altLang="en-US" sz="2500" b="1" i="0" u="none" strike="noStrike" kern="1200" cap="none" spc="0" normalizeH="0" baseline="0" noProof="0" dirty="0">
                <a:ln>
                  <a:noFill/>
                </a:ln>
                <a:solidFill>
                  <a:srgbClr val="5B9BD5"/>
                </a:solidFill>
                <a:effectLst/>
                <a:uLnTx/>
                <a:uFillTx/>
                <a:latin typeface="Times New Roman" panose="02020603050405020304" pitchFamily="18" charset="0"/>
                <a:ea typeface="华文楷体" panose="02010600040101010101" charset="-122"/>
                <a:cs typeface="Times New Roman" panose="02020603050405020304" pitchFamily="18" charset="0"/>
              </a:rPr>
              <a:t>特点</a:t>
            </a:r>
            <a:endParaRPr lang="zh-CN" altLang="en-US" sz="25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457200" fontAlgn="auto">
              <a:lnSpc>
                <a:spcPct val="130000"/>
              </a:lnSpc>
              <a:spcBef>
                <a:spcPts val="0"/>
              </a:spcBef>
              <a:buFontTx/>
              <a:buNone/>
            </a:pPr>
            <a:r>
              <a:rPr lang="zh-CN" altLang="en-US" sz="2300" dirty="0">
                <a:latin typeface="华文楷体" panose="02010600040101010101" charset="-122"/>
                <a:ea typeface="华文楷体" panose="02010600040101010101" charset="-122"/>
                <a:cs typeface="华文楷体" panose="02010600040101010101" charset="-122"/>
              </a:rPr>
              <a:t>调查报告的基本特点是以实际调查资料为基础，对调查所得数据资料进行分析研究并得出结论。</a:t>
            </a:r>
          </a:p>
          <a:p>
            <a:pPr marL="0" indent="457200" fontAlgn="auto">
              <a:lnSpc>
                <a:spcPct val="130000"/>
              </a:lnSpc>
              <a:spcBef>
                <a:spcPts val="0"/>
              </a:spcBef>
              <a:buFontTx/>
              <a:buNone/>
            </a:pPr>
            <a:r>
              <a:rPr lang="zh-CN" altLang="en-US" sz="2300" dirty="0">
                <a:latin typeface="华文楷体" panose="02010600040101010101" charset="-122"/>
                <a:ea typeface="华文楷体" panose="02010600040101010101" charset="-122"/>
                <a:cs typeface="华文楷体" panose="02010600040101010101" charset="-122"/>
              </a:rPr>
              <a:t>调查报告的核心特点，可概括为真实性、科学性、指导性</a:t>
            </a:r>
            <a:r>
              <a:rPr lang="en-US" altLang="zh-CN" sz="2300" dirty="0">
                <a:latin typeface="华文楷体" panose="02010600040101010101" charset="-122"/>
                <a:ea typeface="华文楷体" panose="02010600040101010101" charset="-122"/>
                <a:cs typeface="华文楷体" panose="02010600040101010101" charset="-122"/>
              </a:rPr>
              <a:t>.</a:t>
            </a:r>
          </a:p>
          <a:p>
            <a:pPr marL="0" indent="457200" fontAlgn="auto">
              <a:lnSpc>
                <a:spcPct val="130000"/>
              </a:lnSpc>
              <a:spcBef>
                <a:spcPts val="0"/>
              </a:spcBef>
              <a:buFontTx/>
              <a:buNone/>
            </a:pPr>
            <a:r>
              <a:rPr lang="zh-CN" altLang="en-US" sz="2300" dirty="0">
                <a:latin typeface="华文楷体" panose="02010600040101010101" charset="-122"/>
                <a:ea typeface="华文楷体" panose="02010600040101010101" charset="-122"/>
                <a:cs typeface="华文楷体" panose="02010600040101010101" charset="-122"/>
              </a:rPr>
              <a:t>真实性是调查报告的生命，其要求报告反映的情况真实可靠，要求调查过程深入细致。</a:t>
            </a:r>
            <a:endParaRPr lang="en-US" altLang="zh-CN" sz="2300" dirty="0">
              <a:latin typeface="华文楷体" panose="02010600040101010101" charset="-122"/>
              <a:ea typeface="华文楷体" panose="02010600040101010101" charset="-122"/>
              <a:cs typeface="华文楷体" panose="02010600040101010101" charset="-122"/>
            </a:endParaRPr>
          </a:p>
          <a:p>
            <a:pPr marL="0" indent="457200" fontAlgn="auto">
              <a:lnSpc>
                <a:spcPct val="130000"/>
              </a:lnSpc>
              <a:spcBef>
                <a:spcPts val="0"/>
              </a:spcBef>
              <a:buFontTx/>
              <a:buNone/>
            </a:pPr>
            <a:r>
              <a:rPr lang="zh-CN" altLang="en-US" sz="2300" dirty="0">
                <a:latin typeface="华文楷体" panose="02010600040101010101" charset="-122"/>
                <a:ea typeface="华文楷体" panose="02010600040101010101" charset="-122"/>
                <a:cs typeface="华文楷体" panose="02010600040101010101" charset="-122"/>
              </a:rPr>
              <a:t>科学性要求准确把握事物全貌及事物间内在联系，进而揭示研究对象的本质和客观规律。</a:t>
            </a:r>
            <a:endParaRPr lang="en-US" altLang="zh-CN" sz="2300" dirty="0">
              <a:latin typeface="华文楷体" panose="02010600040101010101" charset="-122"/>
              <a:ea typeface="华文楷体" panose="02010600040101010101" charset="-122"/>
              <a:cs typeface="华文楷体" panose="02010600040101010101" charset="-122"/>
            </a:endParaRPr>
          </a:p>
          <a:p>
            <a:pPr marL="0" indent="457200" fontAlgn="auto">
              <a:lnSpc>
                <a:spcPct val="130000"/>
              </a:lnSpc>
              <a:spcBef>
                <a:spcPts val="0"/>
              </a:spcBef>
              <a:buFontTx/>
              <a:buNone/>
            </a:pPr>
            <a:r>
              <a:rPr lang="zh-CN" altLang="en-US" sz="2300" dirty="0">
                <a:latin typeface="华文楷体" panose="02010600040101010101" charset="-122"/>
                <a:ea typeface="华文楷体" panose="02010600040101010101" charset="-122"/>
                <a:cs typeface="华文楷体" panose="02010600040101010101" charset="-122"/>
              </a:rPr>
              <a:t>指导性是调查报告的终极指向，利用调查所得结论与认识为改进现实提供思路与启示，是调查报告价值的集中体现。</a:t>
            </a:r>
            <a:endParaRPr lang="en-US" altLang="zh-CN" sz="2300" dirty="0">
              <a:latin typeface="华文楷体" panose="02010600040101010101" charset="-122"/>
              <a:ea typeface="华文楷体" panose="02010600040101010101" charset="-122"/>
              <a:cs typeface="华文楷体" panose="02010600040101010101" charset="-122"/>
            </a:endParaRPr>
          </a:p>
          <a:p>
            <a:pPr marL="0" indent="457200" fontAlgn="auto">
              <a:lnSpc>
                <a:spcPct val="130000"/>
              </a:lnSpc>
              <a:spcBef>
                <a:spcPts val="0"/>
              </a:spcBef>
              <a:buFontTx/>
              <a:buNone/>
            </a:pPr>
            <a:r>
              <a:rPr lang="zh-CN" altLang="en-US" sz="2300" dirty="0">
                <a:latin typeface="华文楷体" panose="02010600040101010101" charset="-122"/>
                <a:ea typeface="华文楷体" panose="02010600040101010101" charset="-122"/>
                <a:cs typeface="华文楷体" panose="02010600040101010101" charset="-122"/>
              </a:rPr>
              <a:t>三大特点层层递进，首先是事实基础上的真实性，随后是真实基础上的科学性，最后落脚于科学基础上的指导性。</a:t>
            </a: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8</a:t>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二、调查报告</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ZmE0ZGFhNTg2NGIxM2MwYzc0MGFhNjc1YjQzMGNlMWIifQ=="/>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2927</TotalTime>
  <Words>7427</Words>
  <Application>Microsoft Office PowerPoint</Application>
  <PresentationFormat>宽屏</PresentationFormat>
  <Paragraphs>523</Paragraphs>
  <Slides>49</Slides>
  <Notes>4</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49</vt:i4>
      </vt:variant>
    </vt:vector>
  </HeadingPairs>
  <TitlesOfParts>
    <vt:vector size="61" baseType="lpstr">
      <vt:lpstr>黑体</vt:lpstr>
      <vt:lpstr>华文楷体</vt:lpstr>
      <vt:lpstr>华文隶书</vt:lpstr>
      <vt:lpstr>华文中宋</vt:lpstr>
      <vt:lpstr>楷体</vt:lpstr>
      <vt:lpstr>微软雅黑</vt:lpstr>
      <vt:lpstr>Arial</vt:lpstr>
      <vt:lpstr>Calibri</vt:lpstr>
      <vt:lpstr>Calibri Light</vt:lpstr>
      <vt:lpstr>Times New Roman</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思考与练习</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雨桐 冷</cp:lastModifiedBy>
  <cp:revision>59</cp:revision>
  <dcterms:created xsi:type="dcterms:W3CDTF">2015-12-05T08:51:00Z</dcterms:created>
  <dcterms:modified xsi:type="dcterms:W3CDTF">2025-09-24T11:16:37Z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9FB79D0A9D6944CDA5502A3D10C7B754_13</vt:lpwstr>
  </property>
  <property fmtid="{D5CDD505-2E9C-101B-9397-08002B2CF9AE}" pid="3" name="KSOProductBuildVer">
    <vt:lpwstr>2052-12.1.0.22529</vt:lpwstr>
  </property>
  <property fmtid="{D5CDD505-2E9C-101B-9397-08002B2CF9AE}" pid="4" name="KSOTemplateUUID">
    <vt:lpwstr>v1.0_mb_46fif/lngfIZSzxymcPcdg==</vt:lpwstr>
  </property>
</Properties>
</file>